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93" r:id="rId2"/>
    <p:sldId id="258" r:id="rId3"/>
    <p:sldId id="291" r:id="rId4"/>
    <p:sldId id="260" r:id="rId5"/>
    <p:sldId id="280" r:id="rId6"/>
    <p:sldId id="295" r:id="rId7"/>
    <p:sldId id="296" r:id="rId8"/>
    <p:sldId id="292" r:id="rId9"/>
    <p:sldId id="294" r:id="rId10"/>
    <p:sldId id="284" r:id="rId11"/>
    <p:sldId id="286" r:id="rId12"/>
    <p:sldId id="287" r:id="rId13"/>
    <p:sldId id="297" r:id="rId14"/>
    <p:sldId id="289" r:id="rId15"/>
    <p:sldId id="273" r:id="rId16"/>
  </p:sldIdLst>
  <p:sldSz cx="12192000" cy="6858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26" autoAdjust="0"/>
    <p:restoredTop sz="94660"/>
  </p:normalViewPr>
  <p:slideViewPr>
    <p:cSldViewPr>
      <p:cViewPr>
        <p:scale>
          <a:sx n="60" d="100"/>
          <a:sy n="60" d="100"/>
        </p:scale>
        <p:origin x="-252" y="-2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3EF37D7-0005-4D2C-9B7A-DEB7628ACB8C}" type="datetimeFigureOut">
              <a:rPr lang="en-US"/>
              <a:pPr>
                <a:defRPr/>
              </a:pPr>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334BC44-1852-49B2-BC6F-1E4958A4574A}" type="slidenum">
              <a:rPr lang="en-US"/>
              <a:pPr/>
              <a:t>‹#›</a:t>
            </a:fld>
            <a:endParaRPr lang="en-US"/>
          </a:p>
        </p:txBody>
      </p:sp>
    </p:spTree>
    <p:extLst>
      <p:ext uri="{BB962C8B-B14F-4D97-AF65-F5344CB8AC3E}">
        <p14:creationId xmlns:p14="http://schemas.microsoft.com/office/powerpoint/2010/main" val="251113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4FFE79-4F8C-4278-9ED0-F2450C9F4063}" type="datetimeFigureOut">
              <a:rPr lang="en-US"/>
              <a:pPr>
                <a:defRPr/>
              </a:pPr>
              <a:t>10/6/2016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555D8-DB1E-4D47-BA60-39148DD885A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A5468C-56FB-4FE5-AB15-92790CE69E30}" type="datetimeFigureOut">
              <a:rPr lang="en-US"/>
              <a:pPr>
                <a:defRPr/>
              </a:pPr>
              <a:t>10/6/2016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2DC5E0-6FE9-4D92-9A83-7F3FCE7004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AD7A9C-86DE-4EC6-9AFC-22798F3EFCD2}" type="datetimeFigureOut">
              <a:rPr lang="en-US"/>
              <a:pPr>
                <a:defRPr/>
              </a:pPr>
              <a:t>10/6/2016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D1FFD33-872E-4C90-85A8-EBE7D6F4BF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54EF7D-A8E6-4545-81A2-BA5C6B8A1590}" type="datetimeFigureOut">
              <a:rPr lang="en-US"/>
              <a:pPr>
                <a:defRPr/>
              </a:pPr>
              <a:t>10/6/2016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6871FC7-F7B8-42CB-852F-51D72F30399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E2167C-BFD1-44FC-BA8C-D0DAF3FBBB08}" type="datetimeFigureOut">
              <a:rPr lang="en-US"/>
              <a:pPr>
                <a:defRPr/>
              </a:pPr>
              <a:t>10/6/2016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2FCB1F-4628-4BF8-B7E8-8A79AC927FA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C9E238-66F9-4044-8793-8710D41722E2}" type="datetimeFigureOut">
              <a:rPr lang="en-US"/>
              <a:pPr>
                <a:defRPr/>
              </a:pPr>
              <a:t>10/6/2016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0E8DBF-5E08-47C6-A392-6BB7F9155F4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3EC65C-65B5-4D06-A91D-19B47551D88D}" type="datetimeFigureOut">
              <a:rPr lang="en-US"/>
              <a:pPr>
                <a:defRPr/>
              </a:pPr>
              <a:t>10/6/2016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AAEF637-6271-4DC2-B1CC-FB280697BD9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D7BAD4C-460F-48E2-807F-B8C92919874F}" type="datetimeFigureOut">
              <a:rPr lang="en-US"/>
              <a:pPr>
                <a:defRPr/>
              </a:pPr>
              <a:t>10/6/2016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15BF666-4F76-4FF3-B711-F4984EEE2D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D61E7B-29CD-4FC8-82D7-E575D36894AD}" type="datetimeFigureOut">
              <a:rPr lang="en-US"/>
              <a:pPr>
                <a:defRPr/>
              </a:pPr>
              <a:t>10/6/2016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4E9D350-7ED5-4AEC-886D-140F6CE5C5F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C4EA49-2898-4F73-B744-BD8BB8503365}" type="datetimeFigureOut">
              <a:rPr lang="en-US"/>
              <a:pPr>
                <a:defRPr/>
              </a:pPr>
              <a:t>10/6/2016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8300E1-2683-485B-8F6E-EEF14DAEA5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82D094-FD04-4E12-A71B-8B380898CED7}" type="datetimeFigureOut">
              <a:rPr lang="en-US"/>
              <a:pPr>
                <a:defRPr/>
              </a:pPr>
              <a:t>10/6/2016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183C901-0AB3-477A-A289-4EA2AD0A500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E521AFFD-AA3F-4827-98BA-97CD4948365E}" type="datetimeFigureOut">
              <a:rPr lang="en-US"/>
              <a:pPr>
                <a:defRPr/>
              </a:pPr>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20019F8-D227-40B2-B9DF-DFC4CDEC3B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b="0" i="0" u="none"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b="0" i="0" u="none"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images (17).jpg"/>
          <p:cNvPicPr>
            <a:picLocks noGrp="1" noChangeAspect="1"/>
          </p:cNvPicPr>
          <p:nvPr>
            <p:ph idx="1"/>
          </p:nvPr>
        </p:nvPicPr>
        <p:blipFill>
          <a:blip r:embed="rId2"/>
          <a:stretch>
            <a:fillRect/>
          </a:stretch>
        </p:blipFill>
        <p:spPr>
          <a:xfrm>
            <a:off x="0" y="228599"/>
            <a:ext cx="12192000" cy="7010401"/>
          </a:xfrm>
        </p:spPr>
      </p:pic>
      <p:sp>
        <p:nvSpPr>
          <p:cNvPr id="8" name="TextBox 7"/>
          <p:cNvSpPr txBox="1"/>
          <p:nvPr/>
        </p:nvSpPr>
        <p:spPr>
          <a:xfrm>
            <a:off x="2667000" y="2362200"/>
            <a:ext cx="6477000" cy="1015663"/>
          </a:xfrm>
          <a:prstGeom prst="rect">
            <a:avLst/>
          </a:prstGeom>
          <a:noFill/>
        </p:spPr>
        <p:txBody>
          <a:bodyPr wrap="square" rtlCol="0">
            <a:spAutoFit/>
          </a:bodyPr>
          <a:lstStyle/>
          <a:p>
            <a:r>
              <a:rPr lang="en-US" sz="6000" b="1" dirty="0" smtClean="0">
                <a:latin typeface="Times New Roman" pitchFamily="18" charset="0"/>
                <a:cs typeface="Times New Roman" pitchFamily="18" charset="0"/>
              </a:rPr>
              <a:t>ĐẠO ĐỨC LỚP 3 </a:t>
            </a:r>
            <a:endParaRPr lang="en-US" sz="6000" b="1" dirty="0">
              <a:latin typeface="Times New Roman" pitchFamily="18" charset="0"/>
              <a:cs typeface="Times New Roman" pitchFamily="18" charset="0"/>
            </a:endParaRPr>
          </a:p>
        </p:txBody>
      </p:sp>
      <p:sp>
        <p:nvSpPr>
          <p:cNvPr id="9" name="TextBox 8"/>
          <p:cNvSpPr txBox="1"/>
          <p:nvPr/>
        </p:nvSpPr>
        <p:spPr>
          <a:xfrm>
            <a:off x="2514600" y="3810000"/>
            <a:ext cx="7010400" cy="769441"/>
          </a:xfrm>
          <a:prstGeom prst="rect">
            <a:avLst/>
          </a:prstGeom>
          <a:noFill/>
        </p:spPr>
        <p:txBody>
          <a:bodyPr wrap="square" rtlCol="0">
            <a:spAutoFit/>
          </a:bodyPr>
          <a:lstStyle/>
          <a:p>
            <a:r>
              <a:rPr lang="en-US" sz="4400" b="1" u="sng" dirty="0" smtClean="0">
                <a:solidFill>
                  <a:srgbClr val="FF0000"/>
                </a:solidFill>
                <a:latin typeface="Times New Roman" pitchFamily="18" charset="0"/>
                <a:cs typeface="Times New Roman" pitchFamily="18" charset="0"/>
              </a:rPr>
              <a:t>BÀI 2 </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Giữ</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lời</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hứa</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tiết</a:t>
            </a:r>
            <a:r>
              <a:rPr lang="en-US" sz="4400" b="1" dirty="0" smtClean="0">
                <a:solidFill>
                  <a:srgbClr val="FF0000"/>
                </a:solidFill>
                <a:latin typeface="Times New Roman" pitchFamily="18" charset="0"/>
                <a:cs typeface="Times New Roman" pitchFamily="18" charset="0"/>
              </a:rPr>
              <a:t> 2)</a:t>
            </a:r>
            <a:endParaRPr lang="en-US" sz="4400" b="1" dirty="0">
              <a:solidFill>
                <a:srgbClr val="FF0000"/>
              </a:solidFill>
              <a:latin typeface="Times New Roman" pitchFamily="18" charset="0"/>
              <a:cs typeface="Times New Roman" pitchFamily="18" charset="0"/>
            </a:endParaRPr>
          </a:p>
        </p:txBody>
      </p:sp>
      <p:pic>
        <p:nvPicPr>
          <p:cNvPr id="11" name="Picture 11" descr="D:\Pictures\Suu tam\Hinh Dong\Hoa\color_deco19.gif"/>
          <p:cNvPicPr>
            <a:picLocks noChangeAspect="1" noChangeArrowheads="1" noCrop="1"/>
          </p:cNvPicPr>
          <p:nvPr/>
        </p:nvPicPr>
        <p:blipFill>
          <a:blip r:embed="rId3" cstate="print"/>
          <a:srcRect/>
          <a:stretch>
            <a:fillRect/>
          </a:stretch>
        </p:blipFill>
        <p:spPr bwMode="auto">
          <a:xfrm>
            <a:off x="609600" y="4610100"/>
            <a:ext cx="1152525"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17" name="Text Box 4"/>
          <p:cNvSpPr txBox="1">
            <a:spLocks noChangeArrowheads="1"/>
          </p:cNvSpPr>
          <p:nvPr/>
        </p:nvSpPr>
        <p:spPr bwMode="auto">
          <a:xfrm>
            <a:off x="3352800" y="990600"/>
            <a:ext cx="5957307" cy="163121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Giữ lời hứa (tiết 2)</a:t>
            </a:r>
          </a:p>
          <a:p>
            <a:pPr algn="ctr" eaLnBrk="1" fontAlgn="auto" hangingPunct="1">
              <a:spcBef>
                <a:spcPct val="50000"/>
              </a:spcBef>
              <a:spcAft>
                <a:spcPts val="0"/>
              </a:spcAft>
              <a:defRPr/>
            </a:pP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24" name="Rectangle 23"/>
          <p:cNvSpPr/>
          <p:nvPr/>
        </p:nvSpPr>
        <p:spPr>
          <a:xfrm>
            <a:off x="4910192" y="255631"/>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20" name="Rectangle 19"/>
          <p:cNvSpPr/>
          <p:nvPr/>
        </p:nvSpPr>
        <p:spPr>
          <a:xfrm>
            <a:off x="2324101" y="955965"/>
            <a:ext cx="1181734" cy="523220"/>
          </a:xfrm>
          <a:prstGeom prst="rect">
            <a:avLst/>
          </a:prstGeom>
        </p:spPr>
        <p:txBody>
          <a:bodyPr wrap="none">
            <a:spAutoFit/>
          </a:bodyPr>
          <a:lstStyle/>
          <a:p>
            <a:pPr eaLnBrk="1" fontAlgn="auto" hangingPunct="1">
              <a:spcBef>
                <a:spcPts val="0"/>
              </a:spcBef>
              <a:spcAft>
                <a:spcPts val="0"/>
              </a:spcAft>
              <a:defRPr/>
            </a:pPr>
            <a:r>
              <a:rPr lang="vi-VN" sz="2800" b="1" kern="10"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Bài </a:t>
            </a:r>
            <a:r>
              <a:rPr lang="en-US"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2</a:t>
            </a:r>
            <a:r>
              <a:rPr lang="vi-VN"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 </a:t>
            </a:r>
            <a:endParaRPr lang="vi-VN"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endParaRPr>
          </a:p>
        </p:txBody>
      </p:sp>
      <p:sp>
        <p:nvSpPr>
          <p:cNvPr id="26" name="Right Arrow 13"/>
          <p:cNvSpPr/>
          <p:nvPr/>
        </p:nvSpPr>
        <p:spPr bwMode="auto">
          <a:xfrm>
            <a:off x="5257800" y="2286000"/>
            <a:ext cx="5204545" cy="6858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4000" b="1" i="1" dirty="0" smtClean="0">
                <a:solidFill>
                  <a:schemeClr val="bg2">
                    <a:lumMod val="10000"/>
                  </a:schemeClr>
                </a:solidFill>
                <a:latin typeface="Times New Roman" panose="02020603050405020304" pitchFamily="18" charset="0"/>
                <a:cs typeface="Times New Roman" panose="02020603050405020304" pitchFamily="18" charset="0"/>
              </a:rPr>
              <a:t>Cách xử lý </a:t>
            </a:r>
            <a:endParaRPr lang="en-US" sz="4000" b="1" i="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2049" name="Rectangle 1"/>
          <p:cNvSpPr>
            <a:spLocks noChangeArrowheads="1"/>
          </p:cNvSpPr>
          <p:nvPr/>
        </p:nvSpPr>
        <p:spPr bwMode="auto">
          <a:xfrm>
            <a:off x="685801" y="3030379"/>
            <a:ext cx="10058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có đồng ý với cách xử lí của nhóm bạn không? Tại sao?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+Theo em, có cách giải quyết nào tốt hơn không?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5" name="Rectangle 1"/>
          <p:cNvSpPr>
            <a:spLocks noChangeArrowheads="1"/>
          </p:cNvSpPr>
          <p:nvPr/>
        </p:nvSpPr>
        <p:spPr bwMode="auto">
          <a:xfrm>
            <a:off x="609600" y="4800600"/>
            <a:ext cx="9906000" cy="1569660"/>
          </a:xfrm>
          <a:prstGeom prst="rect">
            <a:avLst/>
          </a:prstGeom>
          <a:solidFill>
            <a:srgbClr val="92D050"/>
          </a:solidFill>
          <a:ln w="381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Kết</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luận :</a:t>
            </a:r>
          </a:p>
          <a:p>
            <a:pPr marL="0" marR="0" lvl="0" indent="0" algn="l" defTabSz="914400" rtl="0" eaLnBrk="1" fontAlgn="base" latinLnBrk="0" hangingPunct="1">
              <a:lnSpc>
                <a:spcPct val="100000"/>
              </a:lnSpc>
              <a:spcBef>
                <a:spcPct val="0"/>
              </a:spcBef>
              <a:spcAft>
                <a:spcPct val="0"/>
              </a:spcAft>
              <a:buClrTx/>
              <a:buSzTx/>
              <a:buFontTx/>
              <a:buNone/>
              <a:tabLst/>
            </a:pPr>
            <a:r>
              <a:rPr lang="en-US" sz="3200" b="1" i="1" dirty="0" smtClean="0">
                <a:solidFill>
                  <a:srgbClr val="FF0000"/>
                </a:solidFill>
                <a:latin typeface="Times New Roman" pitchFamily="18" charset="0"/>
                <a:ea typeface="Times New Roman" pitchFamily="18" charset="0"/>
                <a:cs typeface="Times New Roman" pitchFamily="18" charset="0"/>
              </a:rPr>
              <a:t>                </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cần xin lỗi bạn, giải thích lí do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và khuyên bạn không nên làm điều sai trái.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fade">
                                      <p:cBhvr>
                                        <p:cTn id="7" dur="800" decel="100000"/>
                                        <p:tgtEl>
                                          <p:spTgt spid="2049">
                                            <p:txEl>
                                              <p:pRg st="0" end="0"/>
                                            </p:txEl>
                                          </p:spTgt>
                                        </p:tgtEl>
                                      </p:cBhvr>
                                    </p:animEffect>
                                    <p:anim calcmode="lin" valueType="num">
                                      <p:cBhvr>
                                        <p:cTn id="8" dur="800" decel="100000" fill="hold"/>
                                        <p:tgtEl>
                                          <p:spTgt spid="204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04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04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4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49">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049">
                                            <p:txEl>
                                              <p:pRg st="1" end="1"/>
                                            </p:txEl>
                                          </p:spTgt>
                                        </p:tgtEl>
                                        <p:attrNameLst>
                                          <p:attrName>style.visibility</p:attrName>
                                        </p:attrNameLst>
                                      </p:cBhvr>
                                      <p:to>
                                        <p:strVal val="visible"/>
                                      </p:to>
                                    </p:set>
                                    <p:animEffect transition="in" filter="fade">
                                      <p:cBhvr>
                                        <p:cTn id="15" dur="800" decel="100000"/>
                                        <p:tgtEl>
                                          <p:spTgt spid="2049">
                                            <p:txEl>
                                              <p:pRg st="1" end="1"/>
                                            </p:txEl>
                                          </p:spTgt>
                                        </p:tgtEl>
                                      </p:cBhvr>
                                    </p:animEffect>
                                    <p:anim calcmode="lin" valueType="num">
                                      <p:cBhvr>
                                        <p:cTn id="16" dur="800" decel="100000" fill="hold"/>
                                        <p:tgtEl>
                                          <p:spTgt spid="2049">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049">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049">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049">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049">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1265">
                                            <p:txEl>
                                              <p:pRg st="0" end="0"/>
                                            </p:txEl>
                                          </p:spTgt>
                                        </p:tgtEl>
                                        <p:attrNameLst>
                                          <p:attrName>style.visibility</p:attrName>
                                        </p:attrNameLst>
                                      </p:cBhvr>
                                      <p:to>
                                        <p:strVal val="visible"/>
                                      </p:to>
                                    </p:set>
                                    <p:animEffect transition="in" filter="strips(downLeft)">
                                      <p:cBhvr>
                                        <p:cTn id="25" dur="500"/>
                                        <p:tgtEl>
                                          <p:spTgt spid="1126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11265">
                                            <p:bg/>
                                          </p:spTgt>
                                        </p:tgtEl>
                                        <p:attrNameLst>
                                          <p:attrName>style.visibility</p:attrName>
                                        </p:attrNameLst>
                                      </p:cBhvr>
                                      <p:to>
                                        <p:strVal val="visible"/>
                                      </p:to>
                                    </p:set>
                                    <p:anim calcmode="lin" valueType="num">
                                      <p:cBhvr>
                                        <p:cTn id="30" dur="500" fill="hold"/>
                                        <p:tgtEl>
                                          <p:spTgt spid="11265">
                                            <p:bg/>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11265">
                                            <p:bg/>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11265">
                                            <p:bg/>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11265">
                                            <p:bg/>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grpId="0" nodeType="withEffect">
                                  <p:stCondLst>
                                    <p:cond delay="0"/>
                                  </p:stCondLst>
                                  <p:childTnLst>
                                    <p:set>
                                      <p:cBhvr>
                                        <p:cTn id="35" dur="1" fill="hold">
                                          <p:stCondLst>
                                            <p:cond delay="0"/>
                                          </p:stCondLst>
                                        </p:cTn>
                                        <p:tgtEl>
                                          <p:spTgt spid="11265">
                                            <p:txEl>
                                              <p:pRg st="0" end="0"/>
                                            </p:txEl>
                                          </p:spTgt>
                                        </p:tgtEl>
                                        <p:attrNameLst>
                                          <p:attrName>style.visibility</p:attrName>
                                        </p:attrNameLst>
                                      </p:cBhvr>
                                      <p:to>
                                        <p:strVal val="visible"/>
                                      </p:to>
                                    </p:set>
                                    <p:anim calcmode="lin" valueType="num">
                                      <p:cBhvr>
                                        <p:cTn id="36" dur="500" fill="hold"/>
                                        <p:tgtEl>
                                          <p:spTgt spid="1126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1126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1126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11265">
                                            <p:txEl>
                                              <p:pRg st="0" end="0"/>
                                            </p:txEl>
                                          </p:spTgt>
                                        </p:tgtEl>
                                        <p:attrNameLst>
                                          <p:attrName>ppt_y</p:attrName>
                                        </p:attrNameLst>
                                      </p:cBhvr>
                                      <p:tavLst>
                                        <p:tav tm="0">
                                          <p:val>
                                            <p:strVal val="#ppt_y"/>
                                          </p:val>
                                        </p:tav>
                                        <p:tav tm="100000">
                                          <p:val>
                                            <p:strVal val="#ppt_y"/>
                                          </p:val>
                                        </p:tav>
                                      </p:tavLst>
                                    </p:anim>
                                  </p:childTnLst>
                                </p:cTn>
                              </p:par>
                              <p:par>
                                <p:cTn id="40" presetID="39" presetClass="entr" presetSubtype="0" accel="100000" fill="hold" grpId="0" nodeType="withEffect">
                                  <p:stCondLst>
                                    <p:cond delay="0"/>
                                  </p:stCondLst>
                                  <p:childTnLst>
                                    <p:set>
                                      <p:cBhvr>
                                        <p:cTn id="41" dur="1" fill="hold">
                                          <p:stCondLst>
                                            <p:cond delay="0"/>
                                          </p:stCondLst>
                                        </p:cTn>
                                        <p:tgtEl>
                                          <p:spTgt spid="11265">
                                            <p:txEl>
                                              <p:pRg st="1" end="1"/>
                                            </p:txEl>
                                          </p:spTgt>
                                        </p:tgtEl>
                                        <p:attrNameLst>
                                          <p:attrName>style.visibility</p:attrName>
                                        </p:attrNameLst>
                                      </p:cBhvr>
                                      <p:to>
                                        <p:strVal val="visible"/>
                                      </p:to>
                                    </p:set>
                                    <p:anim calcmode="lin" valueType="num">
                                      <p:cBhvr>
                                        <p:cTn id="42" dur="500" fill="hold"/>
                                        <p:tgtEl>
                                          <p:spTgt spid="1126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1126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1126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11265">
                                            <p:txEl>
                                              <p:pRg st="1" end="1"/>
                                            </p:txEl>
                                          </p:spTgt>
                                        </p:tgtEl>
                                        <p:attrNameLst>
                                          <p:attrName>ppt_y</p:attrName>
                                        </p:attrNameLst>
                                      </p:cBhvr>
                                      <p:tavLst>
                                        <p:tav tm="0">
                                          <p:val>
                                            <p:strVal val="#ppt_y"/>
                                          </p:val>
                                        </p:tav>
                                        <p:tav tm="100000">
                                          <p:val>
                                            <p:strVal val="#ppt_y"/>
                                          </p:val>
                                        </p:tav>
                                      </p:tavLst>
                                    </p:anim>
                                  </p:childTnLst>
                                </p:cTn>
                              </p:par>
                              <p:par>
                                <p:cTn id="46" presetID="39" presetClass="entr" presetSubtype="0" accel="100000" fill="hold" grpId="0" nodeType="withEffect">
                                  <p:stCondLst>
                                    <p:cond delay="0"/>
                                  </p:stCondLst>
                                  <p:childTnLst>
                                    <p:set>
                                      <p:cBhvr>
                                        <p:cTn id="47" dur="1" fill="hold">
                                          <p:stCondLst>
                                            <p:cond delay="0"/>
                                          </p:stCondLst>
                                        </p:cTn>
                                        <p:tgtEl>
                                          <p:spTgt spid="11265">
                                            <p:txEl>
                                              <p:pRg st="2" end="2"/>
                                            </p:txEl>
                                          </p:spTgt>
                                        </p:tgtEl>
                                        <p:attrNameLst>
                                          <p:attrName>style.visibility</p:attrName>
                                        </p:attrNameLst>
                                      </p:cBhvr>
                                      <p:to>
                                        <p:strVal val="visible"/>
                                      </p:to>
                                    </p:set>
                                    <p:anim calcmode="lin" valueType="num">
                                      <p:cBhvr>
                                        <p:cTn id="48" dur="500" fill="hold"/>
                                        <p:tgtEl>
                                          <p:spTgt spid="1126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1126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1126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1126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6-Point Star 10"/>
          <p:cNvSpPr/>
          <p:nvPr/>
        </p:nvSpPr>
        <p:spPr>
          <a:xfrm>
            <a:off x="3962400" y="1981200"/>
            <a:ext cx="6477000" cy="1828800"/>
          </a:xfrm>
          <a:prstGeom prst="star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17" name="Text Box 4"/>
          <p:cNvSpPr txBox="1">
            <a:spLocks noChangeArrowheads="1"/>
          </p:cNvSpPr>
          <p:nvPr/>
        </p:nvSpPr>
        <p:spPr bwMode="auto">
          <a:xfrm>
            <a:off x="3429000" y="1066800"/>
            <a:ext cx="5957307" cy="163121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Giữ lời hứa (tiết 2)</a:t>
            </a:r>
          </a:p>
          <a:p>
            <a:pPr algn="ctr" eaLnBrk="1" fontAlgn="auto" hangingPunct="1">
              <a:spcBef>
                <a:spcPct val="50000"/>
              </a:spcBef>
              <a:spcAft>
                <a:spcPts val="0"/>
              </a:spcAft>
              <a:defRPr/>
            </a:pP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24" name="Rectangle 23"/>
          <p:cNvSpPr/>
          <p:nvPr/>
        </p:nvSpPr>
        <p:spPr>
          <a:xfrm>
            <a:off x="5025491" y="482025"/>
            <a:ext cx="1808508"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i="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10250" name="Text Box 6"/>
          <p:cNvSpPr txBox="1">
            <a:spLocks noChangeArrowheads="1"/>
          </p:cNvSpPr>
          <p:nvPr/>
        </p:nvSpPr>
        <p:spPr bwMode="auto">
          <a:xfrm>
            <a:off x="4724400" y="2514600"/>
            <a:ext cx="4876800" cy="646331"/>
          </a:xfrm>
          <a:prstGeom prst="rect">
            <a:avLst/>
          </a:prstGeom>
          <a:noFill/>
          <a:ln w="9525">
            <a:noFill/>
            <a:miter lim="800000"/>
            <a:headEnd/>
            <a:tailEnd/>
          </a:ln>
          <a:effectLst/>
        </p:spPr>
        <p:txBody>
          <a:bodyPr wrap="square">
            <a:spAutoFit/>
          </a:bodyPr>
          <a:lstStyle/>
          <a:p>
            <a:r>
              <a:rPr lang="en-US" sz="3600" dirty="0" smtClean="0">
                <a:solidFill>
                  <a:srgbClr val="FF0000"/>
                </a:solidFill>
                <a:latin typeface="Times New Roman" pitchFamily="18" charset="0"/>
                <a:cs typeface="Times New Roman" pitchFamily="18" charset="0"/>
              </a:rPr>
              <a:t>         Bày tỏ ý kiến</a:t>
            </a:r>
            <a:endParaRPr lang="en-US" sz="3600" dirty="0">
              <a:solidFill>
                <a:srgbClr val="FF0000"/>
              </a:solidFill>
              <a:latin typeface="Times New Roman" pitchFamily="18" charset="0"/>
              <a:cs typeface="Times New Roman" pitchFamily="18" charset="0"/>
            </a:endParaRPr>
          </a:p>
        </p:txBody>
      </p:sp>
      <p:sp>
        <p:nvSpPr>
          <p:cNvPr id="20" name="Rectangle 19"/>
          <p:cNvSpPr/>
          <p:nvPr/>
        </p:nvSpPr>
        <p:spPr>
          <a:xfrm>
            <a:off x="2438400" y="1219200"/>
            <a:ext cx="1181734" cy="523220"/>
          </a:xfrm>
          <a:prstGeom prst="rect">
            <a:avLst/>
          </a:prstGeom>
        </p:spPr>
        <p:txBody>
          <a:bodyPr wrap="none">
            <a:spAutoFit/>
          </a:bodyPr>
          <a:lstStyle/>
          <a:p>
            <a:pPr eaLnBrk="1" fontAlgn="auto" hangingPunct="1">
              <a:spcBef>
                <a:spcPts val="0"/>
              </a:spcBef>
              <a:spcAft>
                <a:spcPts val="0"/>
              </a:spcAft>
              <a:defRPr/>
            </a:pPr>
            <a:r>
              <a:rPr lang="vi-VN" sz="2800" b="1" kern="10"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Bài </a:t>
            </a:r>
            <a:r>
              <a:rPr lang="en-US"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2</a:t>
            </a:r>
            <a:r>
              <a:rPr lang="vi-VN"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 </a:t>
            </a:r>
            <a:endParaRPr lang="vi-VN"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endParaRPr>
          </a:p>
        </p:txBody>
      </p:sp>
      <p:sp>
        <p:nvSpPr>
          <p:cNvPr id="12" name="Rectangle 11"/>
          <p:cNvSpPr/>
          <p:nvPr/>
        </p:nvSpPr>
        <p:spPr>
          <a:xfrm>
            <a:off x="1524000" y="3810000"/>
            <a:ext cx="8763000" cy="2246769"/>
          </a:xfrm>
          <a:prstGeom prst="rect">
            <a:avLst/>
          </a:prstGeom>
        </p:spPr>
        <p:txBody>
          <a:bodyPr wrap="square">
            <a:spAutoFit/>
          </a:bodyPr>
          <a:lstStyle/>
          <a:p>
            <a:pPr>
              <a:spcBef>
                <a:spcPct val="50000"/>
              </a:spcBef>
            </a:pPr>
            <a:r>
              <a:rPr lang="en-US" sz="4000" b="1" dirty="0" smtClean="0">
                <a:solidFill>
                  <a:srgbClr val="CC3300"/>
                </a:solidFill>
                <a:latin typeface="Times New Roman" pitchFamily="18" charset="0"/>
              </a:rPr>
              <a:t> Em có tán thành các ý kiến dưới đây không?</a:t>
            </a:r>
          </a:p>
          <a:p>
            <a:pPr>
              <a:spcBef>
                <a:spcPct val="50000"/>
              </a:spcBef>
            </a:pPr>
            <a:r>
              <a:rPr lang="en-US" sz="4000" b="1" dirty="0" smtClean="0">
                <a:solidFill>
                  <a:srgbClr val="CC3300"/>
                </a:solidFill>
                <a:latin typeface="Times New Roman" pitchFamily="18" charset="0"/>
              </a:rPr>
              <a:t>   Vì sao?</a:t>
            </a:r>
            <a:endParaRPr lang="en-US" sz="4000" b="1" dirty="0">
              <a:solidFill>
                <a:srgbClr val="CC3300"/>
              </a:solidFill>
              <a:latin typeface="Times New Roman" pitchFamily="18" charset="0"/>
            </a:endParaRPr>
          </a:p>
        </p:txBody>
      </p:sp>
      <p:pic>
        <p:nvPicPr>
          <p:cNvPr id="13" name="Picture 12" descr="Den ngu cam xuc qua trung doi mau.jpg"/>
          <p:cNvPicPr>
            <a:picLocks noChangeAspect="1"/>
          </p:cNvPicPr>
          <p:nvPr/>
        </p:nvPicPr>
        <p:blipFill>
          <a:blip r:embed="rId2" cstate="print"/>
          <a:stretch>
            <a:fillRect/>
          </a:stretch>
        </p:blipFill>
        <p:spPr>
          <a:xfrm>
            <a:off x="6858000" y="4419600"/>
            <a:ext cx="3124200" cy="2181225"/>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edge">
                                      <p:cBhvr>
                                        <p:cTn id="7" dur="2000"/>
                                        <p:tgtEl>
                                          <p:spTgt spid="12">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wedge">
                                      <p:cBhvr>
                                        <p:cTn id="10" dur="20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43000" y="228600"/>
          <a:ext cx="9982200" cy="6243320"/>
        </p:xfrm>
        <a:graphic>
          <a:graphicData uri="http://schemas.openxmlformats.org/drawingml/2006/table">
            <a:tbl>
              <a:tblPr firstRow="1" bandRow="1">
                <a:tableStyleId>{5C22544A-7EE6-4342-B048-85BDC9FD1C3A}</a:tableStyleId>
              </a:tblPr>
              <a:tblGrid>
                <a:gridCol w="1139508"/>
                <a:gridCol w="8842692"/>
              </a:tblGrid>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a) </a:t>
                      </a:r>
                      <a:r>
                        <a:rPr lang="en-US" sz="3200" b="1" dirty="0" smtClean="0">
                          <a:solidFill>
                            <a:srgbClr val="3333FF"/>
                          </a:solidFill>
                          <a:latin typeface="Times New Roman" pitchFamily="18" charset="0"/>
                        </a:rPr>
                        <a:t>Không nên hứa hẹn với ai bất cứ điều gì</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b)</a:t>
                      </a:r>
                      <a:r>
                        <a:rPr lang="en-US" sz="3200" b="1" dirty="0" smtClean="0">
                          <a:solidFill>
                            <a:srgbClr val="3333FF"/>
                          </a:solidFill>
                          <a:latin typeface="Times New Roman" pitchFamily="18" charset="0"/>
                        </a:rPr>
                        <a:t>Chỉ nên hứa những điều mình có thể thực hiện được</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c)</a:t>
                      </a:r>
                      <a:r>
                        <a:rPr lang="en-US" sz="3200" b="1" dirty="0" smtClean="0">
                          <a:solidFill>
                            <a:srgbClr val="3333FF"/>
                          </a:solidFill>
                          <a:latin typeface="Times New Roman" pitchFamily="18" charset="0"/>
                        </a:rPr>
                        <a:t>Có thể hứa mọi điều, còn thực hiện được hay không thì không quan trọng.</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d)</a:t>
                      </a:r>
                      <a:r>
                        <a:rPr lang="en-US" sz="3200" b="1" dirty="0" smtClean="0">
                          <a:solidFill>
                            <a:srgbClr val="3333FF"/>
                          </a:solidFill>
                          <a:latin typeface="Times New Roman" pitchFamily="18" charset="0"/>
                        </a:rPr>
                        <a:t>Người biết giữ lời hứa sẽ được mọi người tin cậy, tôn trọng</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solidFill>
                            <a:schemeClr val="bg2">
                              <a:lumMod val="10000"/>
                            </a:schemeClr>
                          </a:solidFill>
                          <a:latin typeface="Times New Roman" pitchFamily="18" charset="0"/>
                        </a:rPr>
                        <a:t>đ) </a:t>
                      </a:r>
                      <a:r>
                        <a:rPr lang="en-US" sz="3200" b="1" dirty="0" smtClean="0">
                          <a:solidFill>
                            <a:srgbClr val="3333FF"/>
                          </a:solidFill>
                          <a:latin typeface="Times New Roman" pitchFamily="18" charset="0"/>
                        </a:rPr>
                        <a:t>Cần xin lỗi và giải thích rõ lí do khi không thể thực hiện được lời hứa. </a:t>
                      </a:r>
                    </a:p>
                    <a:p>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e)</a:t>
                      </a:r>
                      <a:r>
                        <a:rPr lang="en-US" sz="3200" b="1" baseline="0" dirty="0" smtClean="0">
                          <a:solidFill>
                            <a:schemeClr val="bg2">
                              <a:lumMod val="10000"/>
                            </a:schemeClr>
                          </a:solidFill>
                          <a:latin typeface="Times New Roman" pitchFamily="18" charset="0"/>
                        </a:rPr>
                        <a:t> </a:t>
                      </a:r>
                      <a:r>
                        <a:rPr lang="en-US" sz="3200" b="1" dirty="0" smtClean="0">
                          <a:solidFill>
                            <a:srgbClr val="3333FF"/>
                          </a:solidFill>
                          <a:latin typeface="Times New Roman" pitchFamily="18" charset="0"/>
                        </a:rPr>
                        <a:t>Chỉ cần thực hiện lời hứa với người lớn tuổi.</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4"/>
          <p:cNvSpPr/>
          <p:nvPr/>
        </p:nvSpPr>
        <p:spPr>
          <a:xfrm>
            <a:off x="1219200" y="3048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Rectangle 5"/>
          <p:cNvSpPr/>
          <p:nvPr/>
        </p:nvSpPr>
        <p:spPr>
          <a:xfrm>
            <a:off x="1219200" y="2209800"/>
            <a:ext cx="990600" cy="838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Rectangle 6"/>
          <p:cNvSpPr/>
          <p:nvPr/>
        </p:nvSpPr>
        <p:spPr>
          <a:xfrm>
            <a:off x="1219200" y="57150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ectangle 7"/>
          <p:cNvSpPr/>
          <p:nvPr/>
        </p:nvSpPr>
        <p:spPr>
          <a:xfrm>
            <a:off x="1219200" y="1219200"/>
            <a:ext cx="914400" cy="762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19200" y="3276600"/>
            <a:ext cx="9906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19200" y="4419600"/>
            <a:ext cx="990600" cy="990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ox(i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ox(in)">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images (11).jpg"/>
          <p:cNvPicPr>
            <a:picLocks noChangeAspect="1"/>
          </p:cNvPicPr>
          <p:nvPr/>
        </p:nvPicPr>
        <p:blipFill>
          <a:blip r:embed="rId2"/>
          <a:stretch>
            <a:fillRect/>
          </a:stretch>
        </p:blipFill>
        <p:spPr>
          <a:xfrm>
            <a:off x="0" y="376237"/>
            <a:ext cx="11963400" cy="6481763"/>
          </a:xfrm>
          <a:prstGeom prst="rect">
            <a:avLst/>
          </a:prstGeom>
        </p:spPr>
      </p:pic>
      <p:sp>
        <p:nvSpPr>
          <p:cNvPr id="5" name="Rounded Rectangle 4"/>
          <p:cNvSpPr/>
          <p:nvPr/>
        </p:nvSpPr>
        <p:spPr>
          <a:xfrm>
            <a:off x="1828800" y="2133600"/>
            <a:ext cx="8260080" cy="3265714"/>
          </a:xfrm>
          <a:prstGeom prst="round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Nội</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dung </a:t>
            </a:r>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bài</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học</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p>
          <a:p>
            <a:r>
              <a:rPr lang="en-US" sz="3200" b="1" i="1" dirty="0" smtClean="0">
                <a:ln w="11430"/>
                <a:solidFill>
                  <a:schemeClr val="bg2">
                    <a:lumMod val="10000"/>
                  </a:schemeClr>
                </a:solidFill>
                <a:effectLst>
                  <a:outerShdw blurRad="50800" dist="39000" dir="5460000" algn="tl">
                    <a:srgbClr val="000000">
                      <a:alpha val="38000"/>
                    </a:srgbClr>
                  </a:outerShdw>
                </a:effectLst>
                <a:latin typeface="Times New Roman" pitchFamily="18" charset="0"/>
                <a:cs typeface="Times New Roman" pitchFamily="18" charset="0"/>
              </a:rPr>
              <a:t>           </a:t>
            </a:r>
            <a:r>
              <a:rPr lang="en-US" sz="3200" i="1" dirty="0" smtClean="0">
                <a:solidFill>
                  <a:schemeClr val="bg2">
                    <a:lumMod val="10000"/>
                  </a:schemeClr>
                </a:solidFill>
                <a:latin typeface="Times New Roman" pitchFamily="18" charset="0"/>
                <a:cs typeface="Times New Roman" pitchFamily="18" charset="0"/>
              </a:rPr>
              <a:t>-Kết luận chung: Gữi lời hứa là thực hiện đúng điều mình đã nói, đã hứa hẹn.Người biết giữ lời hứa sẽ được mọi người tin cậy và tôn trọng</a:t>
            </a:r>
            <a:endParaRPr lang="en-US" sz="3200" b="1" i="1" dirty="0">
              <a:ln w="11430"/>
              <a:solidFill>
                <a:schemeClr val="bg2">
                  <a:lumMod val="10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plus(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heel(4)">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inh-nen-powerpoint-14.jpg"/>
          <p:cNvPicPr>
            <a:picLocks noChangeAspect="1"/>
          </p:cNvPicPr>
          <p:nvPr/>
        </p:nvPicPr>
        <p:blipFill>
          <a:blip r:embed="rId2" cstate="print"/>
          <a:stretch>
            <a:fillRect/>
          </a:stretch>
        </p:blipFill>
        <p:spPr>
          <a:xfrm>
            <a:off x="0" y="0"/>
            <a:ext cx="11658600" cy="6705600"/>
          </a:xfrm>
          <a:prstGeom prst="rect">
            <a:avLst/>
          </a:prstGeom>
        </p:spPr>
      </p:pic>
      <p:sp>
        <p:nvSpPr>
          <p:cNvPr id="3" name="Rectangle 2"/>
          <p:cNvSpPr/>
          <p:nvPr/>
        </p:nvSpPr>
        <p:spPr>
          <a:xfrm>
            <a:off x="1676400" y="838200"/>
            <a:ext cx="8686800" cy="3785652"/>
          </a:xfrm>
          <a:prstGeom prst="rect">
            <a:avLst/>
          </a:prstGeom>
        </p:spPr>
        <p:txBody>
          <a:bodyPr wrap="square">
            <a:spAutoFit/>
          </a:bodyPr>
          <a:lstStyle/>
          <a:p>
            <a:r>
              <a:rPr lang="en-US" sz="3200" dirty="0" smtClean="0">
                <a:latin typeface="Times New Roman" pitchFamily="18" charset="0"/>
                <a:cs typeface="Times New Roman" pitchFamily="18" charset="0"/>
              </a:rPr>
              <a:t>      </a:t>
            </a:r>
            <a:r>
              <a:rPr lang="en-US" sz="4800" i="1" u="sng" dirty="0" smtClean="0">
                <a:solidFill>
                  <a:srgbClr val="FF0000"/>
                </a:solidFill>
                <a:latin typeface="Times New Roman" pitchFamily="18" charset="0"/>
                <a:cs typeface="Times New Roman" pitchFamily="18" charset="0"/>
              </a:rPr>
              <a:t>Củng cố dặn dò:</a:t>
            </a:r>
          </a:p>
          <a:p>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Trao đổi với các bạn về các câu chuyện hoặc tấm gương biết giữ lời hứa mà các em đã sưu tầm được</a:t>
            </a:r>
          </a:p>
          <a:p>
            <a:endParaRPr lang="en-US" sz="3200"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4097" name="Rectangle 1"/>
          <p:cNvSpPr>
            <a:spLocks noChangeArrowheads="1"/>
          </p:cNvSpPr>
          <p:nvPr/>
        </p:nvSpPr>
        <p:spPr bwMode="auto">
          <a:xfrm>
            <a:off x="2286000" y="3349080"/>
            <a:ext cx="6858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Chuẩn bị bài sau:</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smtClean="0">
                <a:solidFill>
                  <a:srgbClr val="000000"/>
                </a:solidFill>
                <a:latin typeface="Times New Roman" pitchFamily="18" charset="0"/>
                <a:ea typeface="Times New Roman" pitchFamily="18" charset="0"/>
                <a:cs typeface="Times New Roman" pitchFamily="18" charset="0"/>
              </a:rPr>
              <a:t>          </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Tự làm lấy việc của mình</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9.jpg"/>
          <p:cNvPicPr>
            <a:picLocks noChangeAspect="1"/>
          </p:cNvPicPr>
          <p:nvPr/>
        </p:nvPicPr>
        <p:blipFill>
          <a:blip r:embed="rId2" cstate="print"/>
          <a:stretch>
            <a:fillRect/>
          </a:stretch>
        </p:blipFill>
        <p:spPr>
          <a:xfrm>
            <a:off x="1219200" y="0"/>
            <a:ext cx="10972800" cy="6819900"/>
          </a:xfrm>
          <a:prstGeom prst="rect">
            <a:avLst/>
          </a:prstGeom>
        </p:spPr>
      </p:pic>
      <p:sp>
        <p:nvSpPr>
          <p:cNvPr id="5" name="WordArt 5"/>
          <p:cNvSpPr>
            <a:spLocks noChangeArrowheads="1" noChangeShapeType="1" noTextEdit="1"/>
          </p:cNvSpPr>
          <p:nvPr/>
        </p:nvSpPr>
        <p:spPr bwMode="auto">
          <a:xfrm>
            <a:off x="1371600" y="381001"/>
            <a:ext cx="3886201" cy="2871650"/>
          </a:xfrm>
          <a:prstGeom prst="rect">
            <a:avLst/>
          </a:prstGeom>
        </p:spPr>
        <p:txBody>
          <a:bodyPr wrap="none" fromWordArt="1">
            <a:prstTxWarp prst="textWave2">
              <a:avLst>
                <a:gd name="adj1" fmla="val 0"/>
                <a:gd name="adj2" fmla="val -1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endParaRPr lang="vi-VN" sz="2000" b="1" kern="10" spc="50" dirty="0">
              <a:ln w="11430"/>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tileRect/>
              </a:gradFill>
              <a:effectLst>
                <a:outerShdw blurRad="76200" dist="50800" dir="5400000" algn="tl" rotWithShape="0">
                  <a:srgbClr val="000000">
                    <a:alpha val="65000"/>
                  </a:srgbClr>
                </a:outerShdw>
              </a:effectLst>
              <a:latin typeface="+mj-lt"/>
              <a:cs typeface="Times New Roman"/>
            </a:endParaRPr>
          </a:p>
        </p:txBody>
      </p:sp>
      <p:pic>
        <p:nvPicPr>
          <p:cNvPr id="25608" name="Picture 9" descr="D:\Pictures\Suu tam\Hinh Dong\Hoa\Fireworks-01-june.gif"/>
          <p:cNvPicPr>
            <a:picLocks noChangeAspect="1" noChangeArrowheads="1" noCrop="1"/>
          </p:cNvPicPr>
          <p:nvPr/>
        </p:nvPicPr>
        <p:blipFill>
          <a:blip r:embed="rId3" cstate="print"/>
          <a:srcRect/>
          <a:stretch>
            <a:fillRect/>
          </a:stretch>
        </p:blipFill>
        <p:spPr bwMode="auto">
          <a:xfrm>
            <a:off x="9129713" y="1371600"/>
            <a:ext cx="1233487" cy="1581150"/>
          </a:xfrm>
          <a:prstGeom prst="rect">
            <a:avLst/>
          </a:prstGeom>
          <a:noFill/>
          <a:ln w="9525">
            <a:noFill/>
            <a:miter lim="800000"/>
            <a:headEnd/>
            <a:tailEnd/>
          </a:ln>
        </p:spPr>
      </p:pic>
      <p:sp>
        <p:nvSpPr>
          <p:cNvPr id="12" name="Rectangle 11"/>
          <p:cNvSpPr/>
          <p:nvPr/>
        </p:nvSpPr>
        <p:spPr>
          <a:xfrm>
            <a:off x="3657600" y="2057400"/>
            <a:ext cx="7086600" cy="2057400"/>
          </a:xfrm>
          <a:prstGeom prst="rect">
            <a:avLst/>
          </a:prstGeom>
        </p:spPr>
        <p:txBody>
          <a:bodyPr wrap="square">
            <a:prstTxWarp prst="textWave1">
              <a:avLst>
                <a:gd name="adj1" fmla="val 12500"/>
                <a:gd name="adj2" fmla="val -892"/>
              </a:avLst>
            </a:prstTxWarp>
            <a:spAutoFit/>
          </a:bodyPr>
          <a:lstStyle/>
          <a:p>
            <a:pPr algn="ctr" eaLnBrk="1" fontAlgn="auto" hangingPunct="1">
              <a:spcBef>
                <a:spcPts val="0"/>
              </a:spcBef>
              <a:spcAft>
                <a:spcPts val="0"/>
              </a:spcAft>
              <a:defRPr/>
            </a:pP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ảm ơn cô và </a:t>
            </a:r>
            <a:r>
              <a:rPr lang="en-US" b="1" kern="10" spc="50" dirty="0" smtClean="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các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 bạn đã lắng nghe</a:t>
            </a: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a:t>
            </a:r>
            <a:endParaRPr lang="vi-VN" b="1" kern="10" spc="50" dirty="0">
              <a:ln w="11430"/>
              <a:solidFill>
                <a:srgbClr val="FF0000"/>
              </a:solidFill>
              <a:effectLst>
                <a:outerShdw blurRad="76200" dist="50800" dir="5400000" algn="tl" rotWithShape="0">
                  <a:srgbClr val="000000">
                    <a:alpha val="65000"/>
                  </a:srgbClr>
                </a:outerShdw>
              </a:effectLst>
              <a:cs typeface="Times New Roman"/>
            </a:endParaRPr>
          </a:p>
        </p:txBody>
      </p:sp>
      <p:pic>
        <p:nvPicPr>
          <p:cNvPr id="14" name="Picture 13" descr="cam-on-22.jpg"/>
          <p:cNvPicPr>
            <a:picLocks noChangeAspect="1"/>
          </p:cNvPicPr>
          <p:nvPr/>
        </p:nvPicPr>
        <p:blipFill>
          <a:blip r:embed="rId4" cstate="print"/>
          <a:stretch>
            <a:fillRect/>
          </a:stretch>
        </p:blipFill>
        <p:spPr>
          <a:xfrm>
            <a:off x="1219200" y="3733800"/>
            <a:ext cx="2438400" cy="3124200"/>
          </a:xfrm>
          <a:prstGeom prst="rect">
            <a:avLst/>
          </a:prstGeom>
        </p:spPr>
      </p:pic>
      <p:pic>
        <p:nvPicPr>
          <p:cNvPr id="8" name="Picture 7" descr="slide-marketing-12-54-728.jpg"/>
          <p:cNvPicPr>
            <a:picLocks noChangeAspect="1"/>
          </p:cNvPicPr>
          <p:nvPr/>
        </p:nvPicPr>
        <p:blipFill>
          <a:blip r:embed="rId5" cstate="print"/>
          <a:stretch>
            <a:fillRect/>
          </a:stretch>
        </p:blipFill>
        <p:spPr>
          <a:xfrm>
            <a:off x="5943600" y="4495800"/>
            <a:ext cx="6248400" cy="2362200"/>
          </a:xfrm>
          <a:prstGeom prst="rect">
            <a:avLst/>
          </a:prstGeom>
        </p:spPr>
      </p:pic>
      <p:sp>
        <p:nvSpPr>
          <p:cNvPr id="9" name="Rectangle 8"/>
          <p:cNvSpPr/>
          <p:nvPr/>
        </p:nvSpPr>
        <p:spPr>
          <a:xfrm>
            <a:off x="4114800" y="1219200"/>
            <a:ext cx="5638800" cy="9906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sz="5400" b="1" i="1" dirty="0" smtClean="0">
                <a:solidFill>
                  <a:srgbClr val="FF0000"/>
                </a:solidFill>
                <a:latin typeface="Times New Roman" pitchFamily="18" charset="0"/>
                <a:cs typeface="Times New Roman" pitchFamily="18" charset="0"/>
              </a:rPr>
              <a:t>Tiết học kết thúc </a:t>
            </a:r>
            <a:endParaRPr lang="en-US" sz="5400" b="1" i="1" dirty="0">
              <a:solidFill>
                <a:srgbClr val="FF0000"/>
              </a:solidFill>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8"/>
          <p:cNvSpPr>
            <a:spLocks noChangeArrowheads="1"/>
          </p:cNvSpPr>
          <p:nvPr/>
        </p:nvSpPr>
        <p:spPr bwMode="auto">
          <a:xfrm>
            <a:off x="3124200" y="1600200"/>
            <a:ext cx="5715000" cy="1095255"/>
          </a:xfrm>
          <a:prstGeom prst="horizontalScroll">
            <a:avLst>
              <a:gd name="adj" fmla="val 14881"/>
            </a:avLst>
          </a:prstGeom>
          <a:solidFill>
            <a:srgbClr val="FFFF00"/>
          </a:solidFill>
          <a:ln w="9525">
            <a:solidFill>
              <a:schemeClr val="tx1"/>
            </a:solidFill>
            <a:round/>
            <a:headEnd/>
            <a:tailEnd/>
          </a:ln>
          <a:effectLst>
            <a:glow rad="228600">
              <a:schemeClr val="accent4">
                <a:satMod val="175000"/>
                <a:alpha val="40000"/>
              </a:schemeClr>
            </a:glow>
          </a:effectLst>
          <a:scene3d>
            <a:camera prst="obliqueTopLeft"/>
            <a:lightRig rig="threePt" dir="t"/>
          </a:scene3d>
        </p:spPr>
        <p:txBody>
          <a:bodyPr wrap="none" anchor="ctr"/>
          <a:lstStyle/>
          <a:p>
            <a:pPr algn="ctr" eaLnBrk="1" fontAlgn="auto" hangingPunct="1">
              <a:spcBef>
                <a:spcPts val="0"/>
              </a:spcBef>
              <a:spcAft>
                <a:spcPts val="0"/>
              </a:spcAft>
              <a:defRPr/>
            </a:pP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Kiểm</a:t>
            </a:r>
            <a:r>
              <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tra</a:t>
            </a:r>
            <a:r>
              <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bài</a:t>
            </a:r>
            <a:r>
              <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cũ</a:t>
            </a:r>
            <a:endPar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endParaRPr>
          </a:p>
        </p:txBody>
      </p:sp>
      <p:sp>
        <p:nvSpPr>
          <p:cNvPr id="2" name="Rectangle 1"/>
          <p:cNvSpPr/>
          <p:nvPr/>
        </p:nvSpPr>
        <p:spPr>
          <a:xfrm>
            <a:off x="5057281" y="382488"/>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err="1">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a:t>
            </a: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3600" b="1" u="sng" dirty="0" err="1">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đức</a:t>
            </a:r>
            <a:endPar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pic>
        <p:nvPicPr>
          <p:cNvPr id="7" name="Picture 10" descr="D:\Pictures\Suu tam\Hinh Dong\thinking-idea.gif"/>
          <p:cNvPicPr>
            <a:picLocks noChangeAspect="1" noChangeArrowheads="1" noCrop="1"/>
          </p:cNvPicPr>
          <p:nvPr/>
        </p:nvPicPr>
        <p:blipFill>
          <a:blip r:embed="rId2" cstate="print"/>
          <a:srcRect/>
          <a:stretch>
            <a:fillRect/>
          </a:stretch>
        </p:blipFill>
        <p:spPr bwMode="auto">
          <a:xfrm>
            <a:off x="1152525" y="1462088"/>
            <a:ext cx="1385888" cy="1747837"/>
          </a:xfrm>
          <a:prstGeom prst="rect">
            <a:avLst/>
          </a:prstGeom>
          <a:noFill/>
          <a:ln w="9525">
            <a:noFill/>
            <a:miter lim="800000"/>
            <a:headEnd/>
            <a:tailEnd/>
          </a:ln>
        </p:spPr>
      </p:pic>
      <p:grpSp>
        <p:nvGrpSpPr>
          <p:cNvPr id="6150" name="Group 6"/>
          <p:cNvGrpSpPr>
            <a:grpSpLocks/>
          </p:cNvGrpSpPr>
          <p:nvPr/>
        </p:nvGrpSpPr>
        <p:grpSpPr bwMode="auto">
          <a:xfrm>
            <a:off x="1981200" y="2209800"/>
            <a:ext cx="8153400" cy="4343400"/>
            <a:chOff x="280" y="672"/>
            <a:chExt cx="5000" cy="3632"/>
          </a:xfrm>
        </p:grpSpPr>
        <p:sp>
          <p:nvSpPr>
            <p:cNvPr id="6211" name="AutoShape 8" descr="Pink tissue paper"/>
            <p:cNvSpPr>
              <a:spLocks noChangeArrowheads="1"/>
            </p:cNvSpPr>
            <p:nvPr/>
          </p:nvSpPr>
          <p:spPr bwMode="auto">
            <a:xfrm>
              <a:off x="624" y="672"/>
              <a:ext cx="4656" cy="3024"/>
            </a:xfrm>
            <a:prstGeom prst="horizontalScrol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buFontTx/>
                <a:buChar char="-"/>
              </a:pPr>
              <a:endParaRPr lang="en-US" altLang="en-US" sz="3200" b="1" dirty="0">
                <a:ln w="38100">
                  <a:solidFill>
                    <a:schemeClr val="tx1"/>
                  </a:solidFill>
                </a:ln>
                <a:latin typeface=".VnTime" pitchFamily="34" charset="0"/>
              </a:endParaRPr>
            </a:p>
          </p:txBody>
        </p:sp>
        <p:grpSp>
          <p:nvGrpSpPr>
            <p:cNvPr id="6154" name="Group 10"/>
            <p:cNvGrpSpPr>
              <a:grpSpLocks/>
            </p:cNvGrpSpPr>
            <p:nvPr/>
          </p:nvGrpSpPr>
          <p:grpSpPr bwMode="auto">
            <a:xfrm>
              <a:off x="280" y="1744"/>
              <a:ext cx="2160" cy="2560"/>
              <a:chOff x="96" y="1536"/>
              <a:chExt cx="2352" cy="2712"/>
            </a:xfrm>
          </p:grpSpPr>
          <p:grpSp>
            <p:nvGrpSpPr>
              <p:cNvPr id="6155" name="Group 11"/>
              <p:cNvGrpSpPr>
                <a:grpSpLocks/>
              </p:cNvGrpSpPr>
              <p:nvPr/>
            </p:nvGrpSpPr>
            <p:grpSpPr bwMode="auto">
              <a:xfrm rot="4912446">
                <a:off x="156" y="1476"/>
                <a:ext cx="768" cy="888"/>
                <a:chOff x="144" y="504"/>
                <a:chExt cx="1512" cy="1488"/>
              </a:xfrm>
            </p:grpSpPr>
            <p:sp>
              <p:nvSpPr>
                <p:cNvPr id="6205" name="Freeform 12"/>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6" name="Freeform 13"/>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7" name="Freeform 14"/>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8" name="Freeform 15"/>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9" name="Freeform 16"/>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10" name="Oval 17"/>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sp>
            <p:nvSpPr>
              <p:cNvPr id="6156" name="Freeform 18"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7" name="Freeform 1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8" name="Freeform 20" descr="Pink tissue paper"/>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9" name="Freeform 21" descr="Pink tissue paper"/>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0" name="Freeform 2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1" name="Freeform 23" descr="Pink tissue paper"/>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2" name="Freeform 2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nvGrpSpPr>
              <p:cNvPr id="6163" name="Group 25"/>
              <p:cNvGrpSpPr>
                <a:grpSpLocks/>
              </p:cNvGrpSpPr>
              <p:nvPr/>
            </p:nvGrpSpPr>
            <p:grpSpPr bwMode="auto">
              <a:xfrm>
                <a:off x="480" y="2496"/>
                <a:ext cx="288" cy="528"/>
                <a:chOff x="480" y="2496"/>
                <a:chExt cx="288" cy="528"/>
              </a:xfrm>
            </p:grpSpPr>
            <p:sp>
              <p:nvSpPr>
                <p:cNvPr id="6199" name="Freeform 26"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0" name="Freeform 27"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1" name="Freeform 28"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2" name="Freeform 29"/>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3" name="Freeform 30"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4" name="Freeform 31"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4" name="Group 32"/>
              <p:cNvGrpSpPr>
                <a:grpSpLocks/>
              </p:cNvGrpSpPr>
              <p:nvPr/>
            </p:nvGrpSpPr>
            <p:grpSpPr bwMode="auto">
              <a:xfrm rot="4680742">
                <a:off x="936" y="2808"/>
                <a:ext cx="624" cy="1536"/>
                <a:chOff x="144" y="2256"/>
                <a:chExt cx="624" cy="1536"/>
              </a:xfrm>
            </p:grpSpPr>
            <p:sp>
              <p:nvSpPr>
                <p:cNvPr id="6186" name="Freeform 33"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7" name="Freeform 34"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8" name="Freeform 35"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9" name="Freeform 36"/>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0" name="Freeform 37" descr="Pink tissue paper"/>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1" name="Freeform 38"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2" name="Freeform 3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3" name="Freeform 40"/>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4" name="Freeform 41"/>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5" name="Freeform 4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6" name="Freeform 43"/>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7" name="Freeform 4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8" name="Freeform 45"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5" name="Group 46"/>
              <p:cNvGrpSpPr>
                <a:grpSpLocks/>
              </p:cNvGrpSpPr>
              <p:nvPr/>
            </p:nvGrpSpPr>
            <p:grpSpPr bwMode="auto">
              <a:xfrm rot="9942732">
                <a:off x="144" y="3360"/>
                <a:ext cx="768" cy="888"/>
                <a:chOff x="144" y="504"/>
                <a:chExt cx="1512" cy="1488"/>
              </a:xfrm>
            </p:grpSpPr>
            <p:sp>
              <p:nvSpPr>
                <p:cNvPr id="6180" name="Freeform 47"/>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1" name="Freeform 48"/>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2" name="Freeform 49"/>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3" name="Freeform 50"/>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4" name="Freeform 51"/>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5" name="Oval 52"/>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6" name="Group 53"/>
              <p:cNvGrpSpPr>
                <a:grpSpLocks/>
              </p:cNvGrpSpPr>
              <p:nvPr/>
            </p:nvGrpSpPr>
            <p:grpSpPr bwMode="auto">
              <a:xfrm rot="9942732">
                <a:off x="1680" y="2928"/>
                <a:ext cx="768" cy="888"/>
                <a:chOff x="144" y="504"/>
                <a:chExt cx="1512" cy="1488"/>
              </a:xfrm>
            </p:grpSpPr>
            <p:sp>
              <p:nvSpPr>
                <p:cNvPr id="6174" name="Freeform 54"/>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5" name="Freeform 55"/>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6" name="Freeform 56"/>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7" name="Freeform 57"/>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8" name="Freeform 58"/>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9" name="Oval 59"/>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7" name="Group 60"/>
              <p:cNvGrpSpPr>
                <a:grpSpLocks/>
              </p:cNvGrpSpPr>
              <p:nvPr/>
            </p:nvGrpSpPr>
            <p:grpSpPr bwMode="auto">
              <a:xfrm rot="20069967" flipH="1">
                <a:off x="153" y="2297"/>
                <a:ext cx="192" cy="528"/>
                <a:chOff x="480" y="2496"/>
                <a:chExt cx="288" cy="528"/>
              </a:xfrm>
            </p:grpSpPr>
            <p:sp>
              <p:nvSpPr>
                <p:cNvPr id="6168" name="Freeform 61"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9" name="Freeform 62"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0" name="Freeform 63"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1" name="Freeform 64"/>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2" name="Freeform 65"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3" name="Freeform 66"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grpSp>
      <p:sp>
        <p:nvSpPr>
          <p:cNvPr id="20481" name="Rectangle 1"/>
          <p:cNvSpPr>
            <a:spLocks noChangeArrowheads="1"/>
          </p:cNvSpPr>
          <p:nvPr/>
        </p:nvSpPr>
        <p:spPr bwMode="auto">
          <a:xfrm>
            <a:off x="0" y="74711"/>
            <a:ext cx="28405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Rectangle 69"/>
          <p:cNvSpPr/>
          <p:nvPr/>
        </p:nvSpPr>
        <p:spPr>
          <a:xfrm>
            <a:off x="3352800" y="3276600"/>
            <a:ext cx="6096000" cy="1754326"/>
          </a:xfrm>
          <a:prstGeom prst="rect">
            <a:avLst/>
          </a:prstGeom>
        </p:spPr>
        <p:txBody>
          <a:bodyPr>
            <a:spAutoFit/>
          </a:bodyPr>
          <a:lstStyle/>
          <a:p>
            <a:pPr lvl="0" eaLnBrk="1" hangingPunct="1"/>
            <a:r>
              <a:rPr lang="en-US" sz="3600" dirty="0" smtClean="0">
                <a:solidFill>
                  <a:srgbClr val="FF0000"/>
                </a:solidFill>
                <a:latin typeface="Times New Roman" pitchFamily="18" charset="0"/>
                <a:ea typeface="Times New Roman" pitchFamily="18" charset="0"/>
                <a:cs typeface="Times New Roman" pitchFamily="18" charset="0"/>
              </a:rPr>
              <a:t>+Em hiểu thế nào là giữ lời hứa?</a:t>
            </a:r>
          </a:p>
          <a:p>
            <a:pPr lvl="0" eaLnBrk="1" hangingPunct="1"/>
            <a:r>
              <a:rPr lang="en-US" sz="3600" dirty="0" smtClean="0">
                <a:solidFill>
                  <a:srgbClr val="FF0000"/>
                </a:solidFill>
                <a:latin typeface="Times New Roman" pitchFamily="18" charset="0"/>
                <a:ea typeface="Times New Roman" pitchFamily="18" charset="0"/>
                <a:cs typeface="Times New Roman" pitchFamily="18" charset="0"/>
              </a:rPr>
              <a:t>+Vì sao phải giữ lời hứa?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plus(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heel(4)">
                                      <p:cBhvr>
                                        <p:cTn id="12" dur="2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flowerba[1]"/>
          <p:cNvPicPr>
            <a:picLocks noChangeAspect="1" noChangeArrowheads="1"/>
          </p:cNvPicPr>
          <p:nvPr/>
        </p:nvPicPr>
        <p:blipFill>
          <a:blip r:embed="rId2" cstate="print"/>
          <a:srcRect/>
          <a:stretch>
            <a:fillRect/>
          </a:stretch>
        </p:blipFill>
        <p:spPr bwMode="auto">
          <a:xfrm>
            <a:off x="2438400" y="6096000"/>
            <a:ext cx="6858000" cy="762000"/>
          </a:xfrm>
          <a:prstGeom prst="rect">
            <a:avLst/>
          </a:prstGeom>
          <a:noFill/>
          <a:ln w="9525">
            <a:noFill/>
            <a:miter lim="800000"/>
            <a:headEnd/>
            <a:tailEnd/>
          </a:ln>
        </p:spPr>
      </p:pic>
      <p:sp>
        <p:nvSpPr>
          <p:cNvPr id="11" name="Rectangle 10"/>
          <p:cNvSpPr/>
          <p:nvPr/>
        </p:nvSpPr>
        <p:spPr>
          <a:xfrm>
            <a:off x="4906633" y="438834"/>
            <a:ext cx="1921534" cy="646331"/>
          </a:xfrm>
          <a:prstGeom prst="rect">
            <a:avLst/>
          </a:prstGeom>
          <a:noFill/>
        </p:spPr>
        <p:txBody>
          <a:bodyPr wrap="squar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FF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2049" name="Rectangle 1"/>
          <p:cNvSpPr>
            <a:spLocks noChangeArrowheads="1"/>
          </p:cNvSpPr>
          <p:nvPr/>
        </p:nvSpPr>
        <p:spPr bwMode="auto">
          <a:xfrm>
            <a:off x="1219200" y="1755026"/>
            <a:ext cx="9525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Giữ lời hứa là thực hiện đúng điều mình đã hứa, đã hứa hẹn với người khác. Người biết giữ lời hứa sẽ được mọi người quý trọng, tin cậy và noi theo.</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Cần phải giữ lời hứa vì giữ lời hứa là tự tôn trọng và tôn trọng người khác</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strips(downLeft)">
                                      <p:cBhvr>
                                        <p:cTn id="7" dur="500"/>
                                        <p:tgtEl>
                                          <p:spTgt spid="20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049">
                                            <p:txEl>
                                              <p:pRg st="2" end="2"/>
                                            </p:txEl>
                                          </p:spTgt>
                                        </p:tgtEl>
                                        <p:attrNameLst>
                                          <p:attrName>style.visibility</p:attrName>
                                        </p:attrNameLst>
                                      </p:cBhvr>
                                      <p:to>
                                        <p:strVal val="visible"/>
                                      </p:to>
                                    </p:set>
                                    <p:animEffect transition="in" filter="strips(downLeft)">
                                      <p:cBhvr>
                                        <p:cTn id="12" dur="500"/>
                                        <p:tgtEl>
                                          <p:spTgt spid="20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13117hinh-anh-background-hoa-mau-sac-tren-nen-trang.jpg"/>
          <p:cNvPicPr>
            <a:picLocks noChangeAspect="1"/>
          </p:cNvPicPr>
          <p:nvPr/>
        </p:nvPicPr>
        <p:blipFill>
          <a:blip r:embed="rId2" cstate="print"/>
          <a:stretch>
            <a:fillRect/>
          </a:stretch>
        </p:blipFill>
        <p:spPr>
          <a:xfrm>
            <a:off x="0" y="0"/>
            <a:ext cx="12192000" cy="6858000"/>
          </a:xfrm>
          <a:prstGeom prst="rect">
            <a:avLst/>
          </a:prstGeom>
        </p:spPr>
      </p:pic>
      <p:sp>
        <p:nvSpPr>
          <p:cNvPr id="11268" name="Text Box 4"/>
          <p:cNvSpPr txBox="1">
            <a:spLocks noChangeArrowheads="1"/>
          </p:cNvSpPr>
          <p:nvPr/>
        </p:nvSpPr>
        <p:spPr bwMode="auto">
          <a:xfrm>
            <a:off x="3505200" y="1066800"/>
            <a:ext cx="5800791" cy="70788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 Giữ lời hứa (tiết 2)</a:t>
            </a: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11" name="Rectangle 10"/>
          <p:cNvSpPr/>
          <p:nvPr/>
        </p:nvSpPr>
        <p:spPr>
          <a:xfrm>
            <a:off x="5012666" y="482026"/>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14" name="Rectangle 13"/>
          <p:cNvSpPr/>
          <p:nvPr/>
        </p:nvSpPr>
        <p:spPr>
          <a:xfrm>
            <a:off x="2466110" y="1153180"/>
            <a:ext cx="1899879" cy="523220"/>
          </a:xfrm>
          <a:prstGeom prst="rect">
            <a:avLst/>
          </a:prstGeom>
        </p:spPr>
        <p:txBody>
          <a:bodyPr wrap="none">
            <a:spAutoFit/>
          </a:bodyPr>
          <a:lstStyle/>
          <a:p>
            <a:pPr eaLnBrk="1" fontAlgn="auto" hangingPunct="1">
              <a:spcBef>
                <a:spcPts val="0"/>
              </a:spcBef>
              <a:spcAft>
                <a:spcPts val="0"/>
              </a:spcAft>
              <a:defRPr/>
            </a:pPr>
            <a:r>
              <a:rPr lang="en-US"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       </a:t>
            </a:r>
            <a:r>
              <a:rPr lang="vi-VN" sz="2800" b="1" kern="10" dirty="0" smtClean="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rPr>
              <a:t>Bài :</a:t>
            </a:r>
            <a:r>
              <a:rPr lang="en-US" sz="2800" b="1" kern="10" dirty="0" smtClean="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rPr>
              <a:t>2 </a:t>
            </a:r>
            <a:r>
              <a:rPr lang="vi-VN" sz="2800" b="1" kern="10" dirty="0" smtClean="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rPr>
              <a:t> </a:t>
            </a:r>
            <a:endParaRPr lang="vi-VN" dirty="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971800" y="4191000"/>
            <a:ext cx="7924800" cy="1754326"/>
          </a:xfrm>
          <a:prstGeom prst="rect">
            <a:avLst/>
          </a:prstGeom>
        </p:spPr>
        <p:txBody>
          <a:bodyPr wrap="square">
            <a:spAutoFit/>
          </a:bodyPr>
          <a:lstStyle/>
          <a:p>
            <a:pPr>
              <a:spcBef>
                <a:spcPct val="50000"/>
              </a:spcBef>
            </a:pPr>
            <a:r>
              <a:rPr lang="en-US" sz="3600" i="1" dirty="0" smtClean="0">
                <a:solidFill>
                  <a:schemeClr val="bg2">
                    <a:lumMod val="10000"/>
                  </a:schemeClr>
                </a:solidFill>
                <a:latin typeface="Times New Roman" pitchFamily="18" charset="0"/>
              </a:rPr>
              <a:t> </a:t>
            </a:r>
            <a:r>
              <a:rPr lang="en-US" sz="3600" dirty="0" smtClean="0">
                <a:solidFill>
                  <a:srgbClr val="002060"/>
                </a:solidFill>
                <a:latin typeface="Times New Roman" pitchFamily="18" charset="0"/>
              </a:rPr>
              <a:t> Hãy điền vào ô trống chữ Đ trước những hành vi biết giữ lời hứa, chữ S trước những hành vi không biết giữ lời hứa.</a:t>
            </a:r>
            <a:endParaRPr lang="en-US" sz="3600" dirty="0">
              <a:solidFill>
                <a:srgbClr val="002060"/>
              </a:solidFill>
              <a:latin typeface="Times New Roman" pitchFamily="18" charset="0"/>
            </a:endParaRPr>
          </a:p>
        </p:txBody>
      </p:sp>
      <p:sp>
        <p:nvSpPr>
          <p:cNvPr id="9" name="Right Arrow 13"/>
          <p:cNvSpPr/>
          <p:nvPr/>
        </p:nvSpPr>
        <p:spPr bwMode="auto">
          <a:xfrm>
            <a:off x="5158656" y="1905000"/>
            <a:ext cx="5433145" cy="914400"/>
          </a:xfrm>
          <a:prstGeom prst="cloudCallout">
            <a:avLst>
              <a:gd name="adj1" fmla="val -52348"/>
              <a:gd name="adj2" fmla="val 54235"/>
            </a:avLst>
          </a:prstGeom>
          <a:solidFill>
            <a:schemeClr val="accent4">
              <a:lumMod val="40000"/>
              <a:lumOff val="60000"/>
            </a:schemeClr>
          </a:solidFill>
          <a:ln w="76200"/>
        </p:spPr>
        <p:style>
          <a:lnRef idx="2">
            <a:schemeClr val="accent6"/>
          </a:lnRef>
          <a:fillRef idx="1">
            <a:schemeClr val="lt1"/>
          </a:fillRef>
          <a:effectRef idx="0">
            <a:schemeClr val="accent6"/>
          </a:effectRef>
          <a:fontRef idx="minor">
            <a:schemeClr val="dk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nhóm bàn </a:t>
            </a:r>
            <a:endParaRPr lang="en-US" sz="2400" b="1" i="1" dirty="0">
              <a:solidFill>
                <a:srgbClr val="33339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wedge">
                                      <p:cBhvr>
                                        <p:cTn id="15"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10515600" cy="4729163"/>
          </a:xfrm>
        </p:spPr>
        <p:txBody>
          <a:bodyPr/>
          <a:lstStyle/>
          <a:p>
            <a:r>
              <a:rPr lang="vi-VN" dirty="0" smtClean="0">
                <a:latin typeface="+mj-lt"/>
              </a:rPr>
              <a:t>.</a:t>
            </a:r>
            <a:br>
              <a:rPr lang="vi-VN" dirty="0" smtClean="0">
                <a:latin typeface="+mj-lt"/>
              </a:rPr>
            </a:br>
            <a:r>
              <a:rPr lang="vi-VN" dirty="0" smtClean="0">
                <a:latin typeface="+mj-lt"/>
              </a:rPr>
              <a:t>a, Vân xin phép mẹ sang nhà bạn chơi đến 9 giờ sẽ về. Đến giờ hẹn, Vân vội tạm biệt bạn ra, mặc dù đang chơi vui.</a:t>
            </a:r>
            <a:br>
              <a:rPr lang="vi-VN" dirty="0" smtClean="0">
                <a:latin typeface="+mj-lt"/>
              </a:rPr>
            </a:br>
            <a:endParaRPr lang="en-US" dirty="0" smtClean="0">
              <a:latin typeface="+mj-lt"/>
            </a:endParaRPr>
          </a:p>
          <a:p>
            <a:r>
              <a:rPr lang="vi-VN" dirty="0" smtClean="0">
                <a:latin typeface="+mj-lt"/>
              </a:rPr>
              <a:t>b, Giờ sinh hoạt lớp tuần trước, Cường bị phê bình vì hay làm mất trật tự trong giờ học. Cường tỏ ra hối hận, hứa với cô giáo và cả lớp sẽ sửa chữa. Nhưng chỉ được vài hôm, cậu ta lại nói chuyện riêng và đùa nghịch trong lớp học.</a:t>
            </a:r>
            <a:br>
              <a:rPr lang="vi-VN" dirty="0" smtClean="0">
                <a:latin typeface="+mj-lt"/>
              </a:rPr>
            </a:br>
            <a:endParaRPr lang="en-US" dirty="0" smtClean="0">
              <a:latin typeface="+mj-lt"/>
            </a:endParaRPr>
          </a:p>
          <a:p>
            <a:r>
              <a:rPr lang="vi-VN" dirty="0" smtClean="0">
                <a:latin typeface="+mj-lt"/>
              </a:rPr>
              <a:t>c, Quy hứa với em bé sau khi học xong thì trên ti vi có phim hoạt hình. Thế là Quy ngồi xem phim, bỏ mặc em bé chơi một mình.</a:t>
            </a:r>
            <a:br>
              <a:rPr lang="vi-VN" dirty="0" smtClean="0">
                <a:latin typeface="+mj-lt"/>
              </a:rPr>
            </a:br>
            <a:endParaRPr lang="en-US" dirty="0" smtClean="0">
              <a:latin typeface="+mj-lt"/>
            </a:endParaRPr>
          </a:p>
          <a:p>
            <a:r>
              <a:rPr lang="vi-VN" dirty="0" smtClean="0">
                <a:latin typeface="+mj-lt"/>
              </a:rPr>
              <a:t>d, Tú hứa sẽ làm một chiếc diều cho bé Dung, con chú hàng xóm. Em đã dành cả buổi sáng chủ nhật để hoàn thành chiếc diều. Đến chiều, Tú mang diều sang cho bé Dung. Bé mừng rỡ cảm ơn anh Tú.</a:t>
            </a:r>
            <a:r>
              <a:rPr lang="vi-VN" dirty="0" smtClean="0"/>
              <a:t/>
            </a:r>
            <a:br>
              <a:rPr lang="vi-VN" dirty="0" smtClean="0"/>
            </a:br>
            <a:r>
              <a:rPr lang="vi-VN" dirty="0" smtClean="0"/>
              <a:t/>
            </a:r>
            <a:br>
              <a:rPr lang="vi-VN" dirty="0" smtClean="0"/>
            </a:br>
            <a:endParaRPr lang="en-US" dirty="0"/>
          </a:p>
        </p:txBody>
      </p:sp>
      <p:sp>
        <p:nvSpPr>
          <p:cNvPr id="4" name="Rectangle 3"/>
          <p:cNvSpPr/>
          <p:nvPr/>
        </p:nvSpPr>
        <p:spPr>
          <a:xfrm>
            <a:off x="762000" y="6858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Đ</a:t>
            </a:r>
            <a:endParaRPr lang="en-US" sz="3600" dirty="0">
              <a:solidFill>
                <a:srgbClr val="FF0000"/>
              </a:solidFill>
            </a:endParaRPr>
          </a:p>
        </p:txBody>
      </p:sp>
      <p:sp>
        <p:nvSpPr>
          <p:cNvPr id="8" name="Rectangle 7"/>
          <p:cNvSpPr/>
          <p:nvPr/>
        </p:nvSpPr>
        <p:spPr>
          <a:xfrm>
            <a:off x="762000" y="19812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S</a:t>
            </a:r>
            <a:endParaRPr lang="en-US" sz="3600" dirty="0">
              <a:solidFill>
                <a:srgbClr val="FF0000"/>
              </a:solidFill>
            </a:endParaRPr>
          </a:p>
        </p:txBody>
      </p:sp>
      <p:sp>
        <p:nvSpPr>
          <p:cNvPr id="9" name="Rectangle 8"/>
          <p:cNvSpPr/>
          <p:nvPr/>
        </p:nvSpPr>
        <p:spPr>
          <a:xfrm>
            <a:off x="762000" y="39624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S</a:t>
            </a:r>
            <a:endParaRPr lang="en-US" sz="3600" dirty="0">
              <a:solidFill>
                <a:srgbClr val="FF0000"/>
              </a:solidFill>
            </a:endParaRPr>
          </a:p>
        </p:txBody>
      </p:sp>
      <p:sp>
        <p:nvSpPr>
          <p:cNvPr id="10" name="Rectangle 9"/>
          <p:cNvSpPr/>
          <p:nvPr/>
        </p:nvSpPr>
        <p:spPr>
          <a:xfrm>
            <a:off x="762000" y="51816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Đ</a:t>
            </a: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4)">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heel(4)">
                                      <p:cBhvr>
                                        <p:cTn id="25" dur="20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edg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wheel(4)">
                                      <p:cBhvr>
                                        <p:cTn id="35" dur="2000"/>
                                        <p:tgtEl>
                                          <p:spTgt spid="9">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heel(4)">
                                      <p:cBhvr>
                                        <p:cTn id="40" dur="2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wheel(4)">
                                      <p:cBhvr>
                                        <p:cTn id="45"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626_example.jpg"/>
          <p:cNvPicPr>
            <a:picLocks noGrp="1" noChangeAspect="1"/>
          </p:cNvPicPr>
          <p:nvPr>
            <p:ph idx="1"/>
          </p:nvPr>
        </p:nvPicPr>
        <p:blipFill>
          <a:blip r:embed="rId2"/>
          <a:stretch>
            <a:fillRect/>
          </a:stretch>
        </p:blipFill>
        <p:spPr>
          <a:xfrm>
            <a:off x="0" y="152400"/>
            <a:ext cx="12192000" cy="6705600"/>
          </a:xfrm>
        </p:spPr>
      </p:pic>
      <p:sp>
        <p:nvSpPr>
          <p:cNvPr id="5" name="Rectangle 4"/>
          <p:cNvSpPr/>
          <p:nvPr/>
        </p:nvSpPr>
        <p:spPr>
          <a:xfrm>
            <a:off x="5012666" y="362960"/>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6" name="Text Box 4"/>
          <p:cNvSpPr txBox="1">
            <a:spLocks noChangeArrowheads="1"/>
          </p:cNvSpPr>
          <p:nvPr/>
        </p:nvSpPr>
        <p:spPr bwMode="auto">
          <a:xfrm>
            <a:off x="3200401" y="990601"/>
            <a:ext cx="4953000" cy="255454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Giữ lời hứa (tiết 2)</a:t>
            </a:r>
          </a:p>
          <a:p>
            <a:pPr algn="ctr" eaLnBrk="1" fontAlgn="auto" hangingPunct="1">
              <a:spcBef>
                <a:spcPct val="50000"/>
              </a:spcBef>
              <a:spcAft>
                <a:spcPts val="0"/>
              </a:spcAft>
              <a:defRPr/>
            </a:pPr>
            <a:endPar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algn="ctr" eaLnBrk="1" fontAlgn="auto" hangingPunct="1">
              <a:spcBef>
                <a:spcPct val="50000"/>
              </a:spcBef>
              <a:spcAft>
                <a:spcPts val="0"/>
              </a:spcAft>
              <a:defRPr/>
            </a:pP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7" name="Text Box 6"/>
          <p:cNvSpPr txBox="1">
            <a:spLocks noChangeArrowheads="1"/>
          </p:cNvSpPr>
          <p:nvPr/>
        </p:nvSpPr>
        <p:spPr bwMode="auto">
          <a:xfrm>
            <a:off x="838200" y="1828800"/>
            <a:ext cx="10668000" cy="523220"/>
          </a:xfrm>
          <a:prstGeom prst="rect">
            <a:avLst/>
          </a:prstGeom>
          <a:noFill/>
          <a:ln w="9525">
            <a:noFill/>
            <a:miter lim="800000"/>
            <a:headEnd/>
            <a:tailEnd/>
          </a:ln>
          <a:effectLst/>
        </p:spPr>
        <p:txBody>
          <a:bodyPr wrap="square">
            <a:spAutoFit/>
          </a:bodyPr>
          <a:lstStyle/>
          <a:p>
            <a:pPr eaLnBrk="1" hangingPunct="1">
              <a:spcBef>
                <a:spcPct val="50000"/>
              </a:spcBef>
            </a:pPr>
            <a:r>
              <a:rPr lang="en-US" altLang="en-US" sz="2800" b="1" dirty="0" err="1" smtClean="0">
                <a:solidFill>
                  <a:srgbClr val="0000CC"/>
                </a:solidFill>
                <a:latin typeface="Times New Roman" pitchFamily="18" charset="0"/>
                <a:cs typeface="Times New Roman" pitchFamily="18" charset="0"/>
              </a:rPr>
              <a:t>Trò</a:t>
            </a:r>
            <a:r>
              <a:rPr lang="en-US" altLang="en-US" sz="2800" b="1" dirty="0" smtClean="0">
                <a:solidFill>
                  <a:srgbClr val="0000CC"/>
                </a:solidFill>
                <a:latin typeface="Times New Roman" pitchFamily="18" charset="0"/>
                <a:cs typeface="Times New Roman" pitchFamily="18" charset="0"/>
              </a:rPr>
              <a:t> </a:t>
            </a:r>
            <a:r>
              <a:rPr lang="en-US" altLang="en-US" sz="2800" b="1" dirty="0" err="1" smtClean="0">
                <a:solidFill>
                  <a:srgbClr val="0000CC"/>
                </a:solidFill>
                <a:latin typeface="Times New Roman" pitchFamily="18" charset="0"/>
                <a:cs typeface="Times New Roman" pitchFamily="18" charset="0"/>
              </a:rPr>
              <a:t>chơi</a:t>
            </a:r>
            <a:r>
              <a:rPr lang="en-US" altLang="en-US" sz="2800" b="1" dirty="0" smtClean="0">
                <a:solidFill>
                  <a:srgbClr val="0000CC"/>
                </a:solidFill>
                <a:latin typeface="Times New Roman" pitchFamily="18" charset="0"/>
                <a:cs typeface="Times New Roman" pitchFamily="18" charset="0"/>
              </a:rPr>
              <a:t> : BÉ LÀM DIỄN VIÊN</a:t>
            </a:r>
            <a:endParaRPr lang="en-US" altLang="en-US" sz="2800" b="1" dirty="0">
              <a:solidFill>
                <a:srgbClr val="0000CC"/>
              </a:solidFill>
              <a:latin typeface="Times New Roman" pitchFamily="18" charset="0"/>
              <a:cs typeface="Times New Roman" pitchFamily="18" charset="0"/>
            </a:endParaRPr>
          </a:p>
        </p:txBody>
      </p:sp>
      <p:sp>
        <p:nvSpPr>
          <p:cNvPr id="8" name="Right Arrow 13"/>
          <p:cNvSpPr/>
          <p:nvPr/>
        </p:nvSpPr>
        <p:spPr bwMode="auto">
          <a:xfrm>
            <a:off x="5181600" y="2667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theo 4 nhóm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9" name="Rectangle 1"/>
          <p:cNvSpPr>
            <a:spLocks noChangeArrowheads="1"/>
          </p:cNvSpPr>
          <p:nvPr/>
        </p:nvSpPr>
        <p:spPr bwMode="auto">
          <a:xfrm>
            <a:off x="2286000" y="4572000"/>
            <a:ext cx="9906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đã hứa với bạn làm một việc gì đó nhưng em hiểu việc đó là sai khi đó, em sẽ làm gì?</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Scale>
                                      <p:cBhvr>
                                        <p:cTn id="12" dur="1000" decel="50000" fill="hold">
                                          <p:stCondLst>
                                            <p:cond delay="0"/>
                                          </p:stCondLst>
                                        </p:cTn>
                                        <p:tgtEl>
                                          <p:spTgt spid="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xEl>
                                              <p:pRg st="0" end="0"/>
                                            </p:txEl>
                                          </p:spTgt>
                                        </p:tgtEl>
                                        <p:attrNameLst>
                                          <p:attrName>ppt_x</p:attrName>
                                          <p:attrName>ppt_y</p:attrName>
                                        </p:attrNameLst>
                                      </p:cBhvr>
                                    </p:animMotion>
                                    <p:animEffect transition="in" filter="fade">
                                      <p:cBhvr>
                                        <p:cTn id="14"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3116Background-dep-hoa-dao-tung-bay-theo-gio.jpg"/>
          <p:cNvPicPr>
            <a:picLocks noGrp="1" noChangeAspect="1"/>
          </p:cNvPicPr>
          <p:nvPr>
            <p:ph idx="1"/>
          </p:nvPr>
        </p:nvPicPr>
        <p:blipFill>
          <a:blip r:embed="rId2"/>
          <a:stretch>
            <a:fillRect/>
          </a:stretch>
        </p:blipFill>
        <p:spPr>
          <a:xfrm>
            <a:off x="228600" y="0"/>
            <a:ext cx="11734799" cy="6858000"/>
          </a:xfrm>
        </p:spPr>
      </p:pic>
      <p:sp>
        <p:nvSpPr>
          <p:cNvPr id="5" name="Right Arrow 13"/>
          <p:cNvSpPr/>
          <p:nvPr/>
        </p:nvSpPr>
        <p:spPr bwMode="auto">
          <a:xfrm>
            <a:off x="4343400" y="762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Tình Huống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304800" y="2895600"/>
            <a:ext cx="10972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TH1 </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Em hứa với bạn cùng đi hái trộm quả trong vườn nhà khác. Sau đó em hiểu ra việc đó là sai .Khi đó, em sẽ làm gì?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+TH2 : Em hứa cùng bạn trốn học đi chơi điện tử. Sau đó em hiểu ra việc đó là sai .Khi đó, em sẽ làm gì?</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ext Box 3"/>
          <p:cNvSpPr txBox="1">
            <a:spLocks noChangeArrowheads="1"/>
          </p:cNvSpPr>
          <p:nvPr/>
        </p:nvSpPr>
        <p:spPr bwMode="auto">
          <a:xfrm>
            <a:off x="1371600" y="5715000"/>
            <a:ext cx="8534400" cy="646986"/>
          </a:xfrm>
          <a:prstGeom prst="flowChartAlternateProcess">
            <a:avLst/>
          </a:prstGeom>
          <a:solidFill>
            <a:srgbClr val="FFFF99"/>
          </a:solidFill>
          <a:ln>
            <a:noFill/>
          </a:ln>
          <a:effectLst/>
          <a:scene3d>
            <a:camera prst="orthographicFront"/>
            <a:lightRig rig="threePt" dir="t"/>
          </a:scene3d>
          <a:sp3d>
            <a:bevelT/>
          </a:sp3d>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auto" hangingPunct="1">
              <a:spcBef>
                <a:spcPts val="0"/>
              </a:spcBef>
              <a:spcAft>
                <a:spcPts val="0"/>
              </a:spcAft>
              <a:defRPr/>
            </a:pPr>
            <a:r>
              <a:rPr lang="en-US" sz="3200" b="1" dirty="0" err="1" smtClean="0">
                <a:solidFill>
                  <a:srgbClr val="FF0000"/>
                </a:solidFill>
                <a:latin typeface="Times New Roman" panose="02020603050405020304" pitchFamily="18" charset="0"/>
                <a:cs typeface="Times New Roman" panose="02020603050405020304" pitchFamily="18" charset="0"/>
              </a:rPr>
              <a:t>Hãy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thảo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luận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và</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đóng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vai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tình</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huống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trên</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33400" y="533400"/>
            <a:ext cx="3124200" cy="830997"/>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Thời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thảo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luận</a:t>
            </a:r>
            <a:r>
              <a:rPr lang="en-US" sz="2400" b="1" dirty="0" smtClean="0">
                <a:latin typeface="Times New Roman" pitchFamily="18" charset="0"/>
                <a:cs typeface="Times New Roman" pitchFamily="18" charset="0"/>
              </a:rPr>
              <a:t> : 2 </a:t>
            </a:r>
            <a:r>
              <a:rPr lang="en-US" sz="2400" b="1" dirty="0" err="1" smtClean="0">
                <a:latin typeface="Times New Roman" pitchFamily="18" charset="0"/>
                <a:cs typeface="Times New Roman" pitchFamily="18" charset="0"/>
              </a:rPr>
              <a:t>phút</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Scale>
                                      <p:cBhvr>
                                        <p:cTn id="7" dur="1000" decel="50000" fill="hold">
                                          <p:stCondLst>
                                            <p:cond delay="0"/>
                                          </p:stCondLst>
                                        </p:cTn>
                                        <p:tgtEl>
                                          <p:spTgt spid="6">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xEl>
                                              <p:pRg st="0" end="0"/>
                                            </p:txEl>
                                          </p:spTgt>
                                        </p:tgtEl>
                                        <p:attrNameLst>
                                          <p:attrName>ppt_x</p:attrName>
                                          <p:attrName>ppt_y</p:attrName>
                                        </p:attrNameLst>
                                      </p:cBhvr>
                                    </p:animMotion>
                                    <p:animEffect transition="in" filter="fade">
                                      <p:cBhvr>
                                        <p:cTn id="9" dur="1000"/>
                                        <p:tgtEl>
                                          <p:spTgt spid="6">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Scale>
                                      <p:cBhvr>
                                        <p:cTn id="12" dur="1000" decel="50000" fill="hold">
                                          <p:stCondLst>
                                            <p:cond delay="0"/>
                                          </p:stCondLst>
                                        </p:cTn>
                                        <p:tgtEl>
                                          <p:spTgt spid="6">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
                                            <p:txEl>
                                              <p:pRg st="2" end="2"/>
                                            </p:txEl>
                                          </p:spTgt>
                                        </p:tgtEl>
                                        <p:attrNameLst>
                                          <p:attrName>ppt_x</p:attrName>
                                          <p:attrName>ppt_y</p:attrName>
                                        </p:attrNameLst>
                                      </p:cBhvr>
                                    </p:animMotion>
                                    <p:animEffect transition="in" filter="fade">
                                      <p:cBhvr>
                                        <p:cTn id="14"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8-1-1396500298733.jpg"/>
          <p:cNvPicPr>
            <a:picLocks noGrp="1" noChangeAspect="1"/>
          </p:cNvPicPr>
          <p:nvPr>
            <p:ph idx="1"/>
          </p:nvPr>
        </p:nvPicPr>
        <p:blipFill>
          <a:blip r:embed="rId2" cstate="print"/>
          <a:stretch>
            <a:fillRect/>
          </a:stretch>
        </p:blipFill>
        <p:spPr>
          <a:xfrm>
            <a:off x="152400" y="0"/>
            <a:ext cx="12039600" cy="6858000"/>
          </a:xfrm>
        </p:spPr>
      </p:pic>
      <p:pic>
        <p:nvPicPr>
          <p:cNvPr id="5" name="Picture 24" descr="Digit 180"/>
          <p:cNvPicPr>
            <a:picLocks noChangeAspect="1" noChangeArrowheads="1" noCrop="1"/>
          </p:cNvPicPr>
          <p:nvPr/>
        </p:nvPicPr>
        <p:blipFill>
          <a:blip r:embed="rId3"/>
          <a:srcRect/>
          <a:stretch>
            <a:fillRect/>
          </a:stretch>
        </p:blipFill>
        <p:spPr bwMode="auto">
          <a:xfrm>
            <a:off x="8839200" y="304800"/>
            <a:ext cx="2057400" cy="113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Kết quả hình ảnh cho QUÁN GAME"/>
          <p:cNvPicPr>
            <a:picLocks noGrp="1" noChangeAspect="1" noChangeArrowheads="1"/>
          </p:cNvPicPr>
          <p:nvPr>
            <p:ph idx="1"/>
          </p:nvPr>
        </p:nvPicPr>
        <p:blipFill>
          <a:blip r:embed="rId2"/>
          <a:srcRect/>
          <a:stretch>
            <a:fillRect/>
          </a:stretch>
        </p:blipFill>
        <p:spPr bwMode="auto">
          <a:xfrm>
            <a:off x="838200" y="0"/>
            <a:ext cx="10515600" cy="6858000"/>
          </a:xfrm>
          <a:prstGeom prst="rect">
            <a:avLst/>
          </a:prstGeom>
          <a:noFill/>
        </p:spPr>
      </p:pic>
      <p:pic>
        <p:nvPicPr>
          <p:cNvPr id="5" name="Picture 24" descr="Digit 180"/>
          <p:cNvPicPr>
            <a:picLocks noChangeAspect="1" noChangeArrowheads="1" noCrop="1"/>
          </p:cNvPicPr>
          <p:nvPr/>
        </p:nvPicPr>
        <p:blipFill>
          <a:blip r:embed="rId3"/>
          <a:srcRect/>
          <a:stretch>
            <a:fillRect/>
          </a:stretch>
        </p:blipFill>
        <p:spPr bwMode="auto">
          <a:xfrm>
            <a:off x="9753600" y="0"/>
            <a:ext cx="2057400" cy="113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93&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91&quot;/&gt;&lt;/object&gt;&lt;object type=&quot;3&quot; unique_id=&quot;10006&quot;&gt;&lt;property id=&quot;20148&quot; value=&quot;5&quot;/&gt;&lt;property id=&quot;20300&quot; value=&quot;Slide 4&quot;/&gt;&lt;property id=&quot;20307&quot; value=&quot;260&quot;/&gt;&lt;/object&gt;&lt;object type=&quot;3&quot; unique_id=&quot;10007&quot;&gt;&lt;property id=&quot;20148&quot; value=&quot;5&quot;/&gt;&lt;property id=&quot;20300&quot; value=&quot;Slide 5&quot;/&gt;&lt;property id=&quot;20307&quot; value=&quot;280&quot;/&gt;&lt;/object&gt;&lt;object type=&quot;3&quot; unique_id=&quot;10008&quot;&gt;&lt;property id=&quot;20148&quot; value=&quot;5&quot;/&gt;&lt;property id=&quot;20300&quot; value=&quot;Slide 6&quot;/&gt;&lt;property id=&quot;20307&quot; value=&quot;295&quot;/&gt;&lt;/object&gt;&lt;object type=&quot;3&quot; unique_id=&quot;10009&quot;&gt;&lt;property id=&quot;20148&quot; value=&quot;5&quot;/&gt;&lt;property id=&quot;20300&quot; value=&quot;Slide 7&quot;/&gt;&lt;property id=&quot;20307&quot; value=&quot;296&quot;/&gt;&lt;/object&gt;&lt;object type=&quot;3&quot; unique_id=&quot;10010&quot;&gt;&lt;property id=&quot;20148&quot; value=&quot;5&quot;/&gt;&lt;property id=&quot;20300&quot; value=&quot;Slide 8&quot;/&gt;&lt;property id=&quot;20307&quot; value=&quot;292&quot;/&gt;&lt;/object&gt;&lt;object type=&quot;3&quot; unique_id=&quot;10011&quot;&gt;&lt;property id=&quot;20148&quot; value=&quot;5&quot;/&gt;&lt;property id=&quot;20300&quot; value=&quot;Slide 9&quot;/&gt;&lt;property id=&quot;20307&quot; value=&quot;294&quot;/&gt;&lt;/object&gt;&lt;object type=&quot;3&quot; unique_id=&quot;10012&quot;&gt;&lt;property id=&quot;20148&quot; value=&quot;5&quot;/&gt;&lt;property id=&quot;20300&quot; value=&quot;Slide 10&quot;/&gt;&lt;property id=&quot;20307&quot; value=&quot;284&quot;/&gt;&lt;/object&gt;&lt;object type=&quot;3&quot; unique_id=&quot;10013&quot;&gt;&lt;property id=&quot;20148&quot; value=&quot;5&quot;/&gt;&lt;property id=&quot;20300&quot; value=&quot;Slide 11&quot;/&gt;&lt;property id=&quot;20307&quot; value=&quot;286&quot;/&gt;&lt;/object&gt;&lt;object type=&quot;3&quot; unique_id=&quot;10014&quot;&gt;&lt;property id=&quot;20148&quot; value=&quot;5&quot;/&gt;&lt;property id=&quot;20300&quot; value=&quot;Slide 12&quot;/&gt;&lt;property id=&quot;20307&quot; value=&quot;287&quot;/&gt;&lt;/object&gt;&lt;object type=&quot;3&quot; unique_id=&quot;10015&quot;&gt;&lt;property id=&quot;20148&quot; value=&quot;5&quot;/&gt;&lt;property id=&quot;20300&quot; value=&quot;Slide 13&quot;/&gt;&lt;property id=&quot;20307&quot; value=&quot;297&quot;/&gt;&lt;/object&gt;&lt;object type=&quot;3&quot; unique_id=&quot;10016&quot;&gt;&lt;property id=&quot;20148&quot; value=&quot;5&quot;/&gt;&lt;property id=&quot;20300&quot; value=&quot;Slide 14&quot;/&gt;&lt;property id=&quot;20307&quot; value=&quot;289&quot;/&gt;&lt;/object&gt;&lt;object type=&quot;3&quot; unique_id=&quot;10017&quot;&gt;&lt;property id=&quot;20148&quot; value=&quot;5&quot;/&gt;&lt;property id=&quot;20300&quot; value=&quot;Slide 15&quot;/&gt;&lt;property id=&quot;20307&quot; value=&quot;273&quot;/&gt;&lt;/object&gt;&lt;/object&gt;&lt;object type=&quot;8&quot; unique_id=&quot;10034&quot;&gt;&lt;/object&gt;&lt;/object&gt;&lt;/database&gt;"/>
  <p:tag name="MMPROD_NEXTUNIQUEID" val="10009"/>
  <p:tag name="SECTOMILLISECCONVERTED" val="1"/>
</p:tagLst>
</file>

<file path=ppt/theme/theme1.xml><?xml version="1.0" encoding="utf-8"?>
<a:theme xmlns:a="http://schemas.openxmlformats.org/drawingml/2006/main" name="pịt pị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ịt" id="{405ED9FA-E398-4000-B0A0-6327B8239BF5}" vid="{6B713224-C3A9-40CD-A66B-54E9C1436F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575</Words>
  <Application>Microsoft Office PowerPoint</Application>
  <PresentationFormat>Custom</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pịt pịt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THAMB</cp:lastModifiedBy>
  <cp:revision>26</cp:revision>
  <dcterms:modified xsi:type="dcterms:W3CDTF">2016-10-06T07:31:04Z</dcterms:modified>
</cp:coreProperties>
</file>